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8" r:id="rId3"/>
    <p:sldId id="259" r:id="rId4"/>
    <p:sldId id="257" r:id="rId5"/>
    <p:sldId id="260" r:id="rId6"/>
    <p:sldId id="261" r:id="rId7"/>
    <p:sldId id="263" r:id="rId8"/>
    <p:sldId id="265" r:id="rId9"/>
    <p:sldId id="266" r:id="rId10"/>
    <p:sldId id="269" r:id="rId11"/>
    <p:sldId id="267" r:id="rId12"/>
    <p:sldId id="268"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417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77"/>
    <p:restoredTop sz="85699"/>
  </p:normalViewPr>
  <p:slideViewPr>
    <p:cSldViewPr snapToGrid="0" snapToObjects="1">
      <p:cViewPr>
        <p:scale>
          <a:sx n="100" d="100"/>
          <a:sy n="100" d="100"/>
        </p:scale>
        <p:origin x="1944"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E1DF4B-82A9-AC49-A1B3-64A88100E269}" type="datetimeFigureOut">
              <a:rPr lang="en-US" smtClean="0"/>
              <a:t>12/22/20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FE009-0295-6945-8BE7-30ADC47CC5F5}" type="slidenum">
              <a:rPr lang="en-US" smtClean="0"/>
              <a:t>‹#›</a:t>
            </a:fld>
            <a:endParaRPr lang="en-US"/>
          </a:p>
        </p:txBody>
      </p:sp>
    </p:spTree>
    <p:extLst>
      <p:ext uri="{BB962C8B-B14F-4D97-AF65-F5344CB8AC3E}">
        <p14:creationId xmlns:p14="http://schemas.microsoft.com/office/powerpoint/2010/main" val="2486307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Headliner – Merriweather Bold 700</a:t>
            </a:r>
          </a:p>
          <a:p>
            <a:endParaRPr lang="en-US" dirty="0"/>
          </a:p>
          <a:p>
            <a:r>
              <a:rPr lang="en-US" dirty="0"/>
              <a:t>Under writing - Montserrat – Medium 500 font</a:t>
            </a:r>
          </a:p>
        </p:txBody>
      </p:sp>
      <p:sp>
        <p:nvSpPr>
          <p:cNvPr id="4" name="Slide Number Placeholder 3"/>
          <p:cNvSpPr>
            <a:spLocks noGrp="1"/>
          </p:cNvSpPr>
          <p:nvPr>
            <p:ph type="sldNum" sz="quarter" idx="5"/>
          </p:nvPr>
        </p:nvSpPr>
        <p:spPr/>
        <p:txBody>
          <a:bodyPr/>
          <a:lstStyle/>
          <a:p>
            <a:fld id="{C77FE009-0295-6945-8BE7-30ADC47CC5F5}" type="slidenum">
              <a:rPr lang="en-US" smtClean="0"/>
              <a:t>1</a:t>
            </a:fld>
            <a:endParaRPr lang="en-US"/>
          </a:p>
        </p:txBody>
      </p:sp>
    </p:spTree>
    <p:extLst>
      <p:ext uri="{BB962C8B-B14F-4D97-AF65-F5344CB8AC3E}">
        <p14:creationId xmlns:p14="http://schemas.microsoft.com/office/powerpoint/2010/main" val="135804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1200" b="1" dirty="0">
                <a:latin typeface="Times New Roman" panose="02020603050405020304" pitchFamily="18" charset="0"/>
                <a:cs typeface="Times New Roman" panose="02020603050405020304" pitchFamily="18" charset="0"/>
              </a:rPr>
              <a:t>Go To Market with Confidence</a:t>
            </a:r>
          </a:p>
          <a:p>
            <a:pPr fontAlgn="base"/>
            <a:r>
              <a:rPr lang="en-US" sz="1200" dirty="0">
                <a:latin typeface="Times New Roman" panose="02020603050405020304" pitchFamily="18" charset="0"/>
                <a:cs typeface="Times New Roman" panose="02020603050405020304" pitchFamily="18" charset="0"/>
              </a:rPr>
              <a:t>Implement competitive advantages that top startups use to succeed, gain user feedback, and develop product-market fit that captures your target customer.</a:t>
            </a:r>
          </a:p>
          <a:p>
            <a:pPr marL="0" indent="0" fontAlgn="base">
              <a:buNone/>
            </a:pPr>
            <a:r>
              <a:rPr lang="en-US" sz="1200" b="1" dirty="0">
                <a:latin typeface="Times New Roman" panose="02020603050405020304" pitchFamily="18" charset="0"/>
                <a:cs typeface="Times New Roman" panose="02020603050405020304" pitchFamily="18" charset="0"/>
              </a:rPr>
              <a:t>Strategy and Planning</a:t>
            </a:r>
          </a:p>
          <a:p>
            <a:pPr fontAlgn="base"/>
            <a:r>
              <a:rPr lang="en-US" sz="1200" dirty="0">
                <a:latin typeface="Times New Roman" panose="02020603050405020304" pitchFamily="18" charset="0"/>
                <a:cs typeface="Times New Roman" panose="02020603050405020304" pitchFamily="18" charset="0"/>
              </a:rPr>
              <a:t>We capture your ideas and build a firm with a flexible strategy with critical thinking, careful planning and measurable outcomes.</a:t>
            </a:r>
          </a:p>
          <a:p>
            <a:pPr marL="0" indent="0" fontAlgn="base">
              <a:buNone/>
            </a:pPr>
            <a:r>
              <a:rPr lang="en-US" sz="1200" b="1" dirty="0">
                <a:latin typeface="Times New Roman" panose="02020603050405020304" pitchFamily="18" charset="0"/>
                <a:cs typeface="Times New Roman" panose="02020603050405020304" pitchFamily="18" charset="0"/>
              </a:rPr>
              <a:t>Build a Culture of Success</a:t>
            </a:r>
          </a:p>
          <a:p>
            <a:pPr fontAlgn="base"/>
            <a:r>
              <a:rPr lang="en-US" sz="1200" dirty="0">
                <a:latin typeface="Times New Roman" panose="02020603050405020304" pitchFamily="18" charset="0"/>
                <a:cs typeface="Times New Roman" panose="02020603050405020304" pitchFamily="18" charset="0"/>
              </a:rPr>
              <a:t>Communication is the cornerstone of any successful product team. We help you to to align with key stakeholders and improve your processes, tools and personnel so that the flow of information yields the expected results.</a:t>
            </a:r>
          </a:p>
          <a:p>
            <a:endParaRPr lang="en-US" dirty="0"/>
          </a:p>
        </p:txBody>
      </p:sp>
      <p:sp>
        <p:nvSpPr>
          <p:cNvPr id="4" name="Slide Number Placeholder 3"/>
          <p:cNvSpPr>
            <a:spLocks noGrp="1"/>
          </p:cNvSpPr>
          <p:nvPr>
            <p:ph type="sldNum" sz="quarter" idx="5"/>
          </p:nvPr>
        </p:nvSpPr>
        <p:spPr/>
        <p:txBody>
          <a:bodyPr/>
          <a:lstStyle/>
          <a:p>
            <a:fld id="{C77FE009-0295-6945-8BE7-30ADC47CC5F5}" type="slidenum">
              <a:rPr lang="en-US" smtClean="0"/>
              <a:t>5</a:t>
            </a:fld>
            <a:endParaRPr lang="en-US"/>
          </a:p>
        </p:txBody>
      </p:sp>
    </p:spTree>
    <p:extLst>
      <p:ext uri="{BB962C8B-B14F-4D97-AF65-F5344CB8AC3E}">
        <p14:creationId xmlns:p14="http://schemas.microsoft.com/office/powerpoint/2010/main" val="2642920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Headliner – Merriweather Bold 700</a:t>
            </a:r>
          </a:p>
          <a:p>
            <a:endParaRPr lang="en-US" dirty="0"/>
          </a:p>
          <a:p>
            <a:r>
              <a:rPr lang="en-US" dirty="0"/>
              <a:t>Under writing - Montserrat – Medium 500 font</a:t>
            </a:r>
          </a:p>
        </p:txBody>
      </p:sp>
      <p:sp>
        <p:nvSpPr>
          <p:cNvPr id="4" name="Slide Number Placeholder 3"/>
          <p:cNvSpPr>
            <a:spLocks noGrp="1"/>
          </p:cNvSpPr>
          <p:nvPr>
            <p:ph type="sldNum" sz="quarter" idx="5"/>
          </p:nvPr>
        </p:nvSpPr>
        <p:spPr/>
        <p:txBody>
          <a:bodyPr/>
          <a:lstStyle/>
          <a:p>
            <a:fld id="{C77FE009-0295-6945-8BE7-30ADC47CC5F5}" type="slidenum">
              <a:rPr lang="en-US" smtClean="0"/>
              <a:t>8</a:t>
            </a:fld>
            <a:endParaRPr lang="en-US"/>
          </a:p>
        </p:txBody>
      </p:sp>
    </p:spTree>
    <p:extLst>
      <p:ext uri="{BB962C8B-B14F-4D97-AF65-F5344CB8AC3E}">
        <p14:creationId xmlns:p14="http://schemas.microsoft.com/office/powerpoint/2010/main" val="3419193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Headliner – Merriweather Bold 700</a:t>
            </a:r>
          </a:p>
          <a:p>
            <a:endParaRPr lang="en-US" dirty="0"/>
          </a:p>
          <a:p>
            <a:r>
              <a:rPr lang="en-US" dirty="0"/>
              <a:t>Under writing - Montserrat – Medium 500 font</a:t>
            </a:r>
          </a:p>
        </p:txBody>
      </p:sp>
      <p:sp>
        <p:nvSpPr>
          <p:cNvPr id="4" name="Slide Number Placeholder 3"/>
          <p:cNvSpPr>
            <a:spLocks noGrp="1"/>
          </p:cNvSpPr>
          <p:nvPr>
            <p:ph type="sldNum" sz="quarter" idx="5"/>
          </p:nvPr>
        </p:nvSpPr>
        <p:spPr/>
        <p:txBody>
          <a:bodyPr/>
          <a:lstStyle/>
          <a:p>
            <a:fld id="{C77FE009-0295-6945-8BE7-30ADC47CC5F5}" type="slidenum">
              <a:rPr lang="en-US" smtClean="0"/>
              <a:t>9</a:t>
            </a:fld>
            <a:endParaRPr lang="en-US"/>
          </a:p>
        </p:txBody>
      </p:sp>
    </p:spTree>
    <p:extLst>
      <p:ext uri="{BB962C8B-B14F-4D97-AF65-F5344CB8AC3E}">
        <p14:creationId xmlns:p14="http://schemas.microsoft.com/office/powerpoint/2010/main" val="2318831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Headliner – Merriweather Bold 700</a:t>
            </a:r>
          </a:p>
          <a:p>
            <a:endParaRPr lang="en-US" dirty="0"/>
          </a:p>
          <a:p>
            <a:r>
              <a:rPr lang="en-US" dirty="0"/>
              <a:t>Under writing - Montserrat – Medium 500 font</a:t>
            </a:r>
          </a:p>
        </p:txBody>
      </p:sp>
      <p:sp>
        <p:nvSpPr>
          <p:cNvPr id="4" name="Slide Number Placeholder 3"/>
          <p:cNvSpPr>
            <a:spLocks noGrp="1"/>
          </p:cNvSpPr>
          <p:nvPr>
            <p:ph type="sldNum" sz="quarter" idx="5"/>
          </p:nvPr>
        </p:nvSpPr>
        <p:spPr/>
        <p:txBody>
          <a:bodyPr/>
          <a:lstStyle/>
          <a:p>
            <a:fld id="{C77FE009-0295-6945-8BE7-30ADC47CC5F5}" type="slidenum">
              <a:rPr lang="en-US" smtClean="0"/>
              <a:t>10</a:t>
            </a:fld>
            <a:endParaRPr lang="en-US"/>
          </a:p>
        </p:txBody>
      </p:sp>
    </p:spTree>
    <p:extLst>
      <p:ext uri="{BB962C8B-B14F-4D97-AF65-F5344CB8AC3E}">
        <p14:creationId xmlns:p14="http://schemas.microsoft.com/office/powerpoint/2010/main" val="1588188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Headliner – Merriweather Bold 700</a:t>
            </a:r>
          </a:p>
          <a:p>
            <a:endParaRPr lang="en-US" dirty="0"/>
          </a:p>
          <a:p>
            <a:r>
              <a:rPr lang="en-US" dirty="0"/>
              <a:t>Under writing - Montserrat – Medium 500 font</a:t>
            </a:r>
          </a:p>
        </p:txBody>
      </p:sp>
      <p:sp>
        <p:nvSpPr>
          <p:cNvPr id="4" name="Slide Number Placeholder 3"/>
          <p:cNvSpPr>
            <a:spLocks noGrp="1"/>
          </p:cNvSpPr>
          <p:nvPr>
            <p:ph type="sldNum" sz="quarter" idx="5"/>
          </p:nvPr>
        </p:nvSpPr>
        <p:spPr/>
        <p:txBody>
          <a:bodyPr/>
          <a:lstStyle/>
          <a:p>
            <a:fld id="{C77FE009-0295-6945-8BE7-30ADC47CC5F5}" type="slidenum">
              <a:rPr lang="en-US" smtClean="0"/>
              <a:t>11</a:t>
            </a:fld>
            <a:endParaRPr lang="en-US"/>
          </a:p>
        </p:txBody>
      </p:sp>
    </p:spTree>
    <p:extLst>
      <p:ext uri="{BB962C8B-B14F-4D97-AF65-F5344CB8AC3E}">
        <p14:creationId xmlns:p14="http://schemas.microsoft.com/office/powerpoint/2010/main" val="242158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Headliner – Merriweather Bold 700</a:t>
            </a:r>
          </a:p>
          <a:p>
            <a:endParaRPr lang="en-US" dirty="0"/>
          </a:p>
          <a:p>
            <a:r>
              <a:rPr lang="en-US" dirty="0"/>
              <a:t>Under writing - Montserrat – Medium 500 font</a:t>
            </a:r>
          </a:p>
          <a:p>
            <a:endParaRPr lang="en-US" dirty="0"/>
          </a:p>
          <a:p>
            <a:r>
              <a:rPr lang="en-US" dirty="0"/>
              <a:t>Gallup Reference on this page</a:t>
            </a:r>
          </a:p>
          <a:p>
            <a:endParaRPr lang="en-US" dirty="0"/>
          </a:p>
        </p:txBody>
      </p:sp>
      <p:sp>
        <p:nvSpPr>
          <p:cNvPr id="4" name="Slide Number Placeholder 3"/>
          <p:cNvSpPr>
            <a:spLocks noGrp="1"/>
          </p:cNvSpPr>
          <p:nvPr>
            <p:ph type="sldNum" sz="quarter" idx="5"/>
          </p:nvPr>
        </p:nvSpPr>
        <p:spPr/>
        <p:txBody>
          <a:bodyPr/>
          <a:lstStyle/>
          <a:p>
            <a:fld id="{C77FE009-0295-6945-8BE7-30ADC47CC5F5}" type="slidenum">
              <a:rPr lang="en-US" smtClean="0"/>
              <a:t>12</a:t>
            </a:fld>
            <a:endParaRPr lang="en-US"/>
          </a:p>
        </p:txBody>
      </p:sp>
    </p:spTree>
    <p:extLst>
      <p:ext uri="{BB962C8B-B14F-4D97-AF65-F5344CB8AC3E}">
        <p14:creationId xmlns:p14="http://schemas.microsoft.com/office/powerpoint/2010/main" val="2622225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Headliner – Merriweather Bold 700</a:t>
            </a:r>
          </a:p>
          <a:p>
            <a:endParaRPr lang="en-US" dirty="0"/>
          </a:p>
          <a:p>
            <a:r>
              <a:rPr lang="en-US" dirty="0"/>
              <a:t>Under writing - Montserrat – Medium 500 font</a:t>
            </a:r>
          </a:p>
        </p:txBody>
      </p:sp>
      <p:sp>
        <p:nvSpPr>
          <p:cNvPr id="4" name="Slide Number Placeholder 3"/>
          <p:cNvSpPr>
            <a:spLocks noGrp="1"/>
          </p:cNvSpPr>
          <p:nvPr>
            <p:ph type="sldNum" sz="quarter" idx="5"/>
          </p:nvPr>
        </p:nvSpPr>
        <p:spPr/>
        <p:txBody>
          <a:bodyPr/>
          <a:lstStyle/>
          <a:p>
            <a:fld id="{C77FE009-0295-6945-8BE7-30ADC47CC5F5}" type="slidenum">
              <a:rPr lang="en-US" smtClean="0"/>
              <a:t>13</a:t>
            </a:fld>
            <a:endParaRPr lang="en-US"/>
          </a:p>
        </p:txBody>
      </p:sp>
    </p:spTree>
    <p:extLst>
      <p:ext uri="{BB962C8B-B14F-4D97-AF65-F5344CB8AC3E}">
        <p14:creationId xmlns:p14="http://schemas.microsoft.com/office/powerpoint/2010/main" val="1842787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7CAEC-4D94-EA4F-B0DD-B4EB5D3F29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4E54B1-150E-A441-85F1-C03E9359DE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B7F393-09A2-7348-B979-4DA3F4C10B1A}"/>
              </a:ext>
            </a:extLst>
          </p:cNvPr>
          <p:cNvSpPr>
            <a:spLocks noGrp="1"/>
          </p:cNvSpPr>
          <p:nvPr>
            <p:ph type="dt" sz="half" idx="10"/>
          </p:nvPr>
        </p:nvSpPr>
        <p:spPr/>
        <p:txBody>
          <a:bodyPr/>
          <a:lstStyle/>
          <a:p>
            <a:fld id="{08546BBA-4C7C-D74B-8308-D579BD52C820}" type="datetimeFigureOut">
              <a:rPr lang="en-US" smtClean="0"/>
              <a:t>12/22/20</a:t>
            </a:fld>
            <a:endParaRPr lang="en-US"/>
          </a:p>
        </p:txBody>
      </p:sp>
      <p:sp>
        <p:nvSpPr>
          <p:cNvPr id="5" name="Footer Placeholder 4">
            <a:extLst>
              <a:ext uri="{FF2B5EF4-FFF2-40B4-BE49-F238E27FC236}">
                <a16:creationId xmlns:a16="http://schemas.microsoft.com/office/drawing/2014/main" id="{4AE43A54-932E-4B4E-90FF-864E4154E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BD1CE-3D1C-B74A-835A-360B3DB111EC}"/>
              </a:ext>
            </a:extLst>
          </p:cNvPr>
          <p:cNvSpPr>
            <a:spLocks noGrp="1"/>
          </p:cNvSpPr>
          <p:nvPr>
            <p:ph type="sldNum" sz="quarter" idx="12"/>
          </p:nvPr>
        </p:nvSpPr>
        <p:spPr/>
        <p:txBody>
          <a:bodyPr/>
          <a:lstStyle/>
          <a:p>
            <a:fld id="{24FB1577-D8D8-2F4C-89F2-F643EE409438}" type="slidenum">
              <a:rPr lang="en-US" smtClean="0"/>
              <a:t>‹#›</a:t>
            </a:fld>
            <a:endParaRPr lang="en-US"/>
          </a:p>
        </p:txBody>
      </p:sp>
    </p:spTree>
    <p:extLst>
      <p:ext uri="{BB962C8B-B14F-4D97-AF65-F5344CB8AC3E}">
        <p14:creationId xmlns:p14="http://schemas.microsoft.com/office/powerpoint/2010/main" val="1063556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3B171-8E95-B141-92E4-9FAB80EE67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9F152E-7BE0-354B-B919-130801719C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920B4-5855-0747-9F13-A01BC8A3B230}"/>
              </a:ext>
            </a:extLst>
          </p:cNvPr>
          <p:cNvSpPr>
            <a:spLocks noGrp="1"/>
          </p:cNvSpPr>
          <p:nvPr>
            <p:ph type="dt" sz="half" idx="10"/>
          </p:nvPr>
        </p:nvSpPr>
        <p:spPr/>
        <p:txBody>
          <a:bodyPr/>
          <a:lstStyle/>
          <a:p>
            <a:fld id="{08546BBA-4C7C-D74B-8308-D579BD52C820}" type="datetimeFigureOut">
              <a:rPr lang="en-US" smtClean="0"/>
              <a:t>12/22/20</a:t>
            </a:fld>
            <a:endParaRPr lang="en-US"/>
          </a:p>
        </p:txBody>
      </p:sp>
      <p:sp>
        <p:nvSpPr>
          <p:cNvPr id="5" name="Footer Placeholder 4">
            <a:extLst>
              <a:ext uri="{FF2B5EF4-FFF2-40B4-BE49-F238E27FC236}">
                <a16:creationId xmlns:a16="http://schemas.microsoft.com/office/drawing/2014/main" id="{E765F7DE-9B5C-954A-8A9F-C2BE51A86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26FED-9B7F-7047-B1BE-3D963515F1C3}"/>
              </a:ext>
            </a:extLst>
          </p:cNvPr>
          <p:cNvSpPr>
            <a:spLocks noGrp="1"/>
          </p:cNvSpPr>
          <p:nvPr>
            <p:ph type="sldNum" sz="quarter" idx="12"/>
          </p:nvPr>
        </p:nvSpPr>
        <p:spPr/>
        <p:txBody>
          <a:bodyPr/>
          <a:lstStyle/>
          <a:p>
            <a:fld id="{24FB1577-D8D8-2F4C-89F2-F643EE409438}" type="slidenum">
              <a:rPr lang="en-US" smtClean="0"/>
              <a:t>‹#›</a:t>
            </a:fld>
            <a:endParaRPr lang="en-US"/>
          </a:p>
        </p:txBody>
      </p:sp>
    </p:spTree>
    <p:extLst>
      <p:ext uri="{BB962C8B-B14F-4D97-AF65-F5344CB8AC3E}">
        <p14:creationId xmlns:p14="http://schemas.microsoft.com/office/powerpoint/2010/main" val="109721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D35312-24E1-D544-A1AF-5F869B2F4D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31B94-DDBF-E742-BBD9-95125B6795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1F371D-1004-E140-80A0-901AD58EDCD6}"/>
              </a:ext>
            </a:extLst>
          </p:cNvPr>
          <p:cNvSpPr>
            <a:spLocks noGrp="1"/>
          </p:cNvSpPr>
          <p:nvPr>
            <p:ph type="dt" sz="half" idx="10"/>
          </p:nvPr>
        </p:nvSpPr>
        <p:spPr/>
        <p:txBody>
          <a:bodyPr/>
          <a:lstStyle/>
          <a:p>
            <a:fld id="{08546BBA-4C7C-D74B-8308-D579BD52C820}" type="datetimeFigureOut">
              <a:rPr lang="en-US" smtClean="0"/>
              <a:t>12/22/20</a:t>
            </a:fld>
            <a:endParaRPr lang="en-US"/>
          </a:p>
        </p:txBody>
      </p:sp>
      <p:sp>
        <p:nvSpPr>
          <p:cNvPr id="5" name="Footer Placeholder 4">
            <a:extLst>
              <a:ext uri="{FF2B5EF4-FFF2-40B4-BE49-F238E27FC236}">
                <a16:creationId xmlns:a16="http://schemas.microsoft.com/office/drawing/2014/main" id="{EA0A3F9F-68B1-D145-8C89-1D334CC79B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2C5F4-DE4C-0F4D-84D9-A69A9E96822C}"/>
              </a:ext>
            </a:extLst>
          </p:cNvPr>
          <p:cNvSpPr>
            <a:spLocks noGrp="1"/>
          </p:cNvSpPr>
          <p:nvPr>
            <p:ph type="sldNum" sz="quarter" idx="12"/>
          </p:nvPr>
        </p:nvSpPr>
        <p:spPr/>
        <p:txBody>
          <a:bodyPr/>
          <a:lstStyle/>
          <a:p>
            <a:fld id="{24FB1577-D8D8-2F4C-89F2-F643EE409438}" type="slidenum">
              <a:rPr lang="en-US" smtClean="0"/>
              <a:t>‹#›</a:t>
            </a:fld>
            <a:endParaRPr lang="en-US"/>
          </a:p>
        </p:txBody>
      </p:sp>
    </p:spTree>
    <p:extLst>
      <p:ext uri="{BB962C8B-B14F-4D97-AF65-F5344CB8AC3E}">
        <p14:creationId xmlns:p14="http://schemas.microsoft.com/office/powerpoint/2010/main" val="86285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8C77-BBC5-E146-9A72-A6DD7A8C43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11C43A-613B-4741-88CB-83D3A347CE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A8DAE-B006-C044-8621-3CA7F2748DD3}"/>
              </a:ext>
            </a:extLst>
          </p:cNvPr>
          <p:cNvSpPr>
            <a:spLocks noGrp="1"/>
          </p:cNvSpPr>
          <p:nvPr>
            <p:ph type="dt" sz="half" idx="10"/>
          </p:nvPr>
        </p:nvSpPr>
        <p:spPr/>
        <p:txBody>
          <a:bodyPr/>
          <a:lstStyle/>
          <a:p>
            <a:fld id="{08546BBA-4C7C-D74B-8308-D579BD52C820}" type="datetimeFigureOut">
              <a:rPr lang="en-US" smtClean="0"/>
              <a:t>12/22/20</a:t>
            </a:fld>
            <a:endParaRPr lang="en-US"/>
          </a:p>
        </p:txBody>
      </p:sp>
      <p:sp>
        <p:nvSpPr>
          <p:cNvPr id="5" name="Footer Placeholder 4">
            <a:extLst>
              <a:ext uri="{FF2B5EF4-FFF2-40B4-BE49-F238E27FC236}">
                <a16:creationId xmlns:a16="http://schemas.microsoft.com/office/drawing/2014/main" id="{EA2ED9E6-45D1-2340-8B77-A4561C8B8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34528-7449-8E42-BC65-8EBA0C980CBD}"/>
              </a:ext>
            </a:extLst>
          </p:cNvPr>
          <p:cNvSpPr>
            <a:spLocks noGrp="1"/>
          </p:cNvSpPr>
          <p:nvPr>
            <p:ph type="sldNum" sz="quarter" idx="12"/>
          </p:nvPr>
        </p:nvSpPr>
        <p:spPr/>
        <p:txBody>
          <a:bodyPr/>
          <a:lstStyle/>
          <a:p>
            <a:fld id="{24FB1577-D8D8-2F4C-89F2-F643EE409438}" type="slidenum">
              <a:rPr lang="en-US" smtClean="0"/>
              <a:t>‹#›</a:t>
            </a:fld>
            <a:endParaRPr lang="en-US"/>
          </a:p>
        </p:txBody>
      </p:sp>
    </p:spTree>
    <p:extLst>
      <p:ext uri="{BB962C8B-B14F-4D97-AF65-F5344CB8AC3E}">
        <p14:creationId xmlns:p14="http://schemas.microsoft.com/office/powerpoint/2010/main" val="427994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8B99-EE74-774B-83FC-DAD01744B9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B965E8-E20C-6D4C-AA34-8946C8FFA7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415314-5A13-FC41-BC61-E110E9ED5C55}"/>
              </a:ext>
            </a:extLst>
          </p:cNvPr>
          <p:cNvSpPr>
            <a:spLocks noGrp="1"/>
          </p:cNvSpPr>
          <p:nvPr>
            <p:ph type="dt" sz="half" idx="10"/>
          </p:nvPr>
        </p:nvSpPr>
        <p:spPr/>
        <p:txBody>
          <a:bodyPr/>
          <a:lstStyle/>
          <a:p>
            <a:fld id="{08546BBA-4C7C-D74B-8308-D579BD52C820}" type="datetimeFigureOut">
              <a:rPr lang="en-US" smtClean="0"/>
              <a:t>12/22/20</a:t>
            </a:fld>
            <a:endParaRPr lang="en-US"/>
          </a:p>
        </p:txBody>
      </p:sp>
      <p:sp>
        <p:nvSpPr>
          <p:cNvPr id="5" name="Footer Placeholder 4">
            <a:extLst>
              <a:ext uri="{FF2B5EF4-FFF2-40B4-BE49-F238E27FC236}">
                <a16:creationId xmlns:a16="http://schemas.microsoft.com/office/drawing/2014/main" id="{B9B77763-53AA-934C-B2F1-1333EBD00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680CC-FD7D-F24A-B7A1-43312DB0AB1E}"/>
              </a:ext>
            </a:extLst>
          </p:cNvPr>
          <p:cNvSpPr>
            <a:spLocks noGrp="1"/>
          </p:cNvSpPr>
          <p:nvPr>
            <p:ph type="sldNum" sz="quarter" idx="12"/>
          </p:nvPr>
        </p:nvSpPr>
        <p:spPr/>
        <p:txBody>
          <a:bodyPr/>
          <a:lstStyle/>
          <a:p>
            <a:fld id="{24FB1577-D8D8-2F4C-89F2-F643EE409438}" type="slidenum">
              <a:rPr lang="en-US" smtClean="0"/>
              <a:t>‹#›</a:t>
            </a:fld>
            <a:endParaRPr lang="en-US"/>
          </a:p>
        </p:txBody>
      </p:sp>
    </p:spTree>
    <p:extLst>
      <p:ext uri="{BB962C8B-B14F-4D97-AF65-F5344CB8AC3E}">
        <p14:creationId xmlns:p14="http://schemas.microsoft.com/office/powerpoint/2010/main" val="1805137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FD07C-9872-D245-81D2-4976087F58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9C588-5957-1B4F-8639-A590C4651B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B5250C-14F1-0243-B857-FED1CED50A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7ADC52-688A-2A4F-9E74-311EC573436B}"/>
              </a:ext>
            </a:extLst>
          </p:cNvPr>
          <p:cNvSpPr>
            <a:spLocks noGrp="1"/>
          </p:cNvSpPr>
          <p:nvPr>
            <p:ph type="dt" sz="half" idx="10"/>
          </p:nvPr>
        </p:nvSpPr>
        <p:spPr/>
        <p:txBody>
          <a:bodyPr/>
          <a:lstStyle/>
          <a:p>
            <a:fld id="{08546BBA-4C7C-D74B-8308-D579BD52C820}" type="datetimeFigureOut">
              <a:rPr lang="en-US" smtClean="0"/>
              <a:t>12/22/20</a:t>
            </a:fld>
            <a:endParaRPr lang="en-US"/>
          </a:p>
        </p:txBody>
      </p:sp>
      <p:sp>
        <p:nvSpPr>
          <p:cNvPr id="6" name="Footer Placeholder 5">
            <a:extLst>
              <a:ext uri="{FF2B5EF4-FFF2-40B4-BE49-F238E27FC236}">
                <a16:creationId xmlns:a16="http://schemas.microsoft.com/office/drawing/2014/main" id="{95F6124F-A890-CA47-B034-711F9AEF08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C64C3D-DD75-9E4D-9978-D8771C3CD5B7}"/>
              </a:ext>
            </a:extLst>
          </p:cNvPr>
          <p:cNvSpPr>
            <a:spLocks noGrp="1"/>
          </p:cNvSpPr>
          <p:nvPr>
            <p:ph type="sldNum" sz="quarter" idx="12"/>
          </p:nvPr>
        </p:nvSpPr>
        <p:spPr/>
        <p:txBody>
          <a:bodyPr/>
          <a:lstStyle/>
          <a:p>
            <a:fld id="{24FB1577-D8D8-2F4C-89F2-F643EE409438}" type="slidenum">
              <a:rPr lang="en-US" smtClean="0"/>
              <a:t>‹#›</a:t>
            </a:fld>
            <a:endParaRPr lang="en-US"/>
          </a:p>
        </p:txBody>
      </p:sp>
    </p:spTree>
    <p:extLst>
      <p:ext uri="{BB962C8B-B14F-4D97-AF65-F5344CB8AC3E}">
        <p14:creationId xmlns:p14="http://schemas.microsoft.com/office/powerpoint/2010/main" val="398067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C7B0-FDD1-5E4C-9C10-5B8972740F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BE98AC-0B0A-B24E-9467-516C47BFE6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AFF064-C7C1-DE44-9A41-DF8C6E97F8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5B5FD3-A604-9946-AE00-4B1368744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B5403B-FB7F-5747-94A9-923D0CB267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3E1EA4-8B03-484A-9AB1-DBD18374BAB8}"/>
              </a:ext>
            </a:extLst>
          </p:cNvPr>
          <p:cNvSpPr>
            <a:spLocks noGrp="1"/>
          </p:cNvSpPr>
          <p:nvPr>
            <p:ph type="dt" sz="half" idx="10"/>
          </p:nvPr>
        </p:nvSpPr>
        <p:spPr/>
        <p:txBody>
          <a:bodyPr/>
          <a:lstStyle/>
          <a:p>
            <a:fld id="{08546BBA-4C7C-D74B-8308-D579BD52C820}" type="datetimeFigureOut">
              <a:rPr lang="en-US" smtClean="0"/>
              <a:t>12/22/20</a:t>
            </a:fld>
            <a:endParaRPr lang="en-US"/>
          </a:p>
        </p:txBody>
      </p:sp>
      <p:sp>
        <p:nvSpPr>
          <p:cNvPr id="8" name="Footer Placeholder 7">
            <a:extLst>
              <a:ext uri="{FF2B5EF4-FFF2-40B4-BE49-F238E27FC236}">
                <a16:creationId xmlns:a16="http://schemas.microsoft.com/office/drawing/2014/main" id="{136D986C-AE33-E247-903D-1B76BAECAA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1CDD7E-7FF5-3547-B3D4-2E517F4CC4CE}"/>
              </a:ext>
            </a:extLst>
          </p:cNvPr>
          <p:cNvSpPr>
            <a:spLocks noGrp="1"/>
          </p:cNvSpPr>
          <p:nvPr>
            <p:ph type="sldNum" sz="quarter" idx="12"/>
          </p:nvPr>
        </p:nvSpPr>
        <p:spPr/>
        <p:txBody>
          <a:bodyPr/>
          <a:lstStyle/>
          <a:p>
            <a:fld id="{24FB1577-D8D8-2F4C-89F2-F643EE409438}" type="slidenum">
              <a:rPr lang="en-US" smtClean="0"/>
              <a:t>‹#›</a:t>
            </a:fld>
            <a:endParaRPr lang="en-US"/>
          </a:p>
        </p:txBody>
      </p:sp>
    </p:spTree>
    <p:extLst>
      <p:ext uri="{BB962C8B-B14F-4D97-AF65-F5344CB8AC3E}">
        <p14:creationId xmlns:p14="http://schemas.microsoft.com/office/powerpoint/2010/main" val="3242520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F393-447A-8843-BE56-F5124B05E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2059FE-5E80-E149-896E-3809CCC98E1C}"/>
              </a:ext>
            </a:extLst>
          </p:cNvPr>
          <p:cNvSpPr>
            <a:spLocks noGrp="1"/>
          </p:cNvSpPr>
          <p:nvPr>
            <p:ph type="dt" sz="half" idx="10"/>
          </p:nvPr>
        </p:nvSpPr>
        <p:spPr/>
        <p:txBody>
          <a:bodyPr/>
          <a:lstStyle/>
          <a:p>
            <a:fld id="{08546BBA-4C7C-D74B-8308-D579BD52C820}" type="datetimeFigureOut">
              <a:rPr lang="en-US" smtClean="0"/>
              <a:t>12/22/20</a:t>
            </a:fld>
            <a:endParaRPr lang="en-US"/>
          </a:p>
        </p:txBody>
      </p:sp>
      <p:sp>
        <p:nvSpPr>
          <p:cNvPr id="4" name="Footer Placeholder 3">
            <a:extLst>
              <a:ext uri="{FF2B5EF4-FFF2-40B4-BE49-F238E27FC236}">
                <a16:creationId xmlns:a16="http://schemas.microsoft.com/office/drawing/2014/main" id="{14F1BDD1-BDDF-974E-89F2-32AD69CD83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C10038-D158-8644-AA21-87E61D8CBEBC}"/>
              </a:ext>
            </a:extLst>
          </p:cNvPr>
          <p:cNvSpPr>
            <a:spLocks noGrp="1"/>
          </p:cNvSpPr>
          <p:nvPr>
            <p:ph type="sldNum" sz="quarter" idx="12"/>
          </p:nvPr>
        </p:nvSpPr>
        <p:spPr/>
        <p:txBody>
          <a:bodyPr/>
          <a:lstStyle/>
          <a:p>
            <a:fld id="{24FB1577-D8D8-2F4C-89F2-F643EE409438}" type="slidenum">
              <a:rPr lang="en-US" smtClean="0"/>
              <a:t>‹#›</a:t>
            </a:fld>
            <a:endParaRPr lang="en-US"/>
          </a:p>
        </p:txBody>
      </p:sp>
    </p:spTree>
    <p:extLst>
      <p:ext uri="{BB962C8B-B14F-4D97-AF65-F5344CB8AC3E}">
        <p14:creationId xmlns:p14="http://schemas.microsoft.com/office/powerpoint/2010/main" val="91307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7E2F87-B93F-FB42-9973-7AB1E33D27F2}"/>
              </a:ext>
            </a:extLst>
          </p:cNvPr>
          <p:cNvSpPr>
            <a:spLocks noGrp="1"/>
          </p:cNvSpPr>
          <p:nvPr>
            <p:ph type="dt" sz="half" idx="10"/>
          </p:nvPr>
        </p:nvSpPr>
        <p:spPr/>
        <p:txBody>
          <a:bodyPr/>
          <a:lstStyle/>
          <a:p>
            <a:fld id="{08546BBA-4C7C-D74B-8308-D579BD52C820}" type="datetimeFigureOut">
              <a:rPr lang="en-US" smtClean="0"/>
              <a:t>12/22/20</a:t>
            </a:fld>
            <a:endParaRPr lang="en-US"/>
          </a:p>
        </p:txBody>
      </p:sp>
      <p:sp>
        <p:nvSpPr>
          <p:cNvPr id="3" name="Footer Placeholder 2">
            <a:extLst>
              <a:ext uri="{FF2B5EF4-FFF2-40B4-BE49-F238E27FC236}">
                <a16:creationId xmlns:a16="http://schemas.microsoft.com/office/drawing/2014/main" id="{BCE7F9A2-D8F6-1340-A612-7EF19F6BC6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DA2BCA-54A9-9D49-809B-15C77B366945}"/>
              </a:ext>
            </a:extLst>
          </p:cNvPr>
          <p:cNvSpPr>
            <a:spLocks noGrp="1"/>
          </p:cNvSpPr>
          <p:nvPr>
            <p:ph type="sldNum" sz="quarter" idx="12"/>
          </p:nvPr>
        </p:nvSpPr>
        <p:spPr/>
        <p:txBody>
          <a:bodyPr/>
          <a:lstStyle/>
          <a:p>
            <a:fld id="{24FB1577-D8D8-2F4C-89F2-F643EE409438}" type="slidenum">
              <a:rPr lang="en-US" smtClean="0"/>
              <a:t>‹#›</a:t>
            </a:fld>
            <a:endParaRPr lang="en-US"/>
          </a:p>
        </p:txBody>
      </p:sp>
    </p:spTree>
    <p:extLst>
      <p:ext uri="{BB962C8B-B14F-4D97-AF65-F5344CB8AC3E}">
        <p14:creationId xmlns:p14="http://schemas.microsoft.com/office/powerpoint/2010/main" val="3367077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FFE7-CDF3-AC40-A01D-6637C0D8EA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B1C8C5-F0C7-4C4A-8313-909CF9295B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3D9061-77D0-FD44-B545-6DE23ECCC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3F20E5-86D5-AB45-BD24-CCCB3E9B3C48}"/>
              </a:ext>
            </a:extLst>
          </p:cNvPr>
          <p:cNvSpPr>
            <a:spLocks noGrp="1"/>
          </p:cNvSpPr>
          <p:nvPr>
            <p:ph type="dt" sz="half" idx="10"/>
          </p:nvPr>
        </p:nvSpPr>
        <p:spPr/>
        <p:txBody>
          <a:bodyPr/>
          <a:lstStyle/>
          <a:p>
            <a:fld id="{08546BBA-4C7C-D74B-8308-D579BD52C820}" type="datetimeFigureOut">
              <a:rPr lang="en-US" smtClean="0"/>
              <a:t>12/22/20</a:t>
            </a:fld>
            <a:endParaRPr lang="en-US"/>
          </a:p>
        </p:txBody>
      </p:sp>
      <p:sp>
        <p:nvSpPr>
          <p:cNvPr id="6" name="Footer Placeholder 5">
            <a:extLst>
              <a:ext uri="{FF2B5EF4-FFF2-40B4-BE49-F238E27FC236}">
                <a16:creationId xmlns:a16="http://schemas.microsoft.com/office/drawing/2014/main" id="{1B0F5EC4-13B0-D84E-BA20-1416B668F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D72D55-D369-7C4F-95F4-1A10E2748CD9}"/>
              </a:ext>
            </a:extLst>
          </p:cNvPr>
          <p:cNvSpPr>
            <a:spLocks noGrp="1"/>
          </p:cNvSpPr>
          <p:nvPr>
            <p:ph type="sldNum" sz="quarter" idx="12"/>
          </p:nvPr>
        </p:nvSpPr>
        <p:spPr/>
        <p:txBody>
          <a:bodyPr/>
          <a:lstStyle/>
          <a:p>
            <a:fld id="{24FB1577-D8D8-2F4C-89F2-F643EE409438}" type="slidenum">
              <a:rPr lang="en-US" smtClean="0"/>
              <a:t>‹#›</a:t>
            </a:fld>
            <a:endParaRPr lang="en-US"/>
          </a:p>
        </p:txBody>
      </p:sp>
    </p:spTree>
    <p:extLst>
      <p:ext uri="{BB962C8B-B14F-4D97-AF65-F5344CB8AC3E}">
        <p14:creationId xmlns:p14="http://schemas.microsoft.com/office/powerpoint/2010/main" val="64968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F2BE-F787-724C-AED7-97C8D55E7E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68E7EF-0FFC-5B4F-B9BA-719FB87661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E3F6FC-D838-4D4B-B483-288E2D0189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45C2F5-6D9C-FE42-9EFF-323CADB753D8}"/>
              </a:ext>
            </a:extLst>
          </p:cNvPr>
          <p:cNvSpPr>
            <a:spLocks noGrp="1"/>
          </p:cNvSpPr>
          <p:nvPr>
            <p:ph type="dt" sz="half" idx="10"/>
          </p:nvPr>
        </p:nvSpPr>
        <p:spPr/>
        <p:txBody>
          <a:bodyPr/>
          <a:lstStyle/>
          <a:p>
            <a:fld id="{08546BBA-4C7C-D74B-8308-D579BD52C820}" type="datetimeFigureOut">
              <a:rPr lang="en-US" smtClean="0"/>
              <a:t>12/22/20</a:t>
            </a:fld>
            <a:endParaRPr lang="en-US"/>
          </a:p>
        </p:txBody>
      </p:sp>
      <p:sp>
        <p:nvSpPr>
          <p:cNvPr id="6" name="Footer Placeholder 5">
            <a:extLst>
              <a:ext uri="{FF2B5EF4-FFF2-40B4-BE49-F238E27FC236}">
                <a16:creationId xmlns:a16="http://schemas.microsoft.com/office/drawing/2014/main" id="{ED2E16D1-C250-2349-8D41-C03281F09F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451FE1-9B96-4443-97A4-077EA473DCDA}"/>
              </a:ext>
            </a:extLst>
          </p:cNvPr>
          <p:cNvSpPr>
            <a:spLocks noGrp="1"/>
          </p:cNvSpPr>
          <p:nvPr>
            <p:ph type="sldNum" sz="quarter" idx="12"/>
          </p:nvPr>
        </p:nvSpPr>
        <p:spPr/>
        <p:txBody>
          <a:bodyPr/>
          <a:lstStyle/>
          <a:p>
            <a:fld id="{24FB1577-D8D8-2F4C-89F2-F643EE409438}" type="slidenum">
              <a:rPr lang="en-US" smtClean="0"/>
              <a:t>‹#›</a:t>
            </a:fld>
            <a:endParaRPr lang="en-US"/>
          </a:p>
        </p:txBody>
      </p:sp>
    </p:spTree>
    <p:extLst>
      <p:ext uri="{BB962C8B-B14F-4D97-AF65-F5344CB8AC3E}">
        <p14:creationId xmlns:p14="http://schemas.microsoft.com/office/powerpoint/2010/main" val="367938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232E65-D451-5543-91B3-32AAEE8CE3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B288F2-60D7-994C-A6D4-C95BD88C00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1ECDA-D08D-4541-9F7D-4EA325067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546BBA-4C7C-D74B-8308-D579BD52C820}" type="datetimeFigureOut">
              <a:rPr lang="en-US" smtClean="0"/>
              <a:t>12/22/20</a:t>
            </a:fld>
            <a:endParaRPr lang="en-US"/>
          </a:p>
        </p:txBody>
      </p:sp>
      <p:sp>
        <p:nvSpPr>
          <p:cNvPr id="5" name="Footer Placeholder 4">
            <a:extLst>
              <a:ext uri="{FF2B5EF4-FFF2-40B4-BE49-F238E27FC236}">
                <a16:creationId xmlns:a16="http://schemas.microsoft.com/office/drawing/2014/main" id="{81D5DB99-5606-AB48-B196-AC2BE15D5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2EEE7C-20A1-A54F-B26B-7DA4A1412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B1577-D8D8-2F4C-89F2-F643EE409438}" type="slidenum">
              <a:rPr lang="en-US" smtClean="0"/>
              <a:t>‹#›</a:t>
            </a:fld>
            <a:endParaRPr lang="en-US"/>
          </a:p>
        </p:txBody>
      </p:sp>
    </p:spTree>
    <p:extLst>
      <p:ext uri="{BB962C8B-B14F-4D97-AF65-F5344CB8AC3E}">
        <p14:creationId xmlns:p14="http://schemas.microsoft.com/office/powerpoint/2010/main" val="2782645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jpeg"/><Relationship Id="rId10" Type="http://schemas.openxmlformats.org/officeDocument/2006/relationships/image" Target="../media/image16.jpeg"/><Relationship Id="rId4" Type="http://schemas.openxmlformats.org/officeDocument/2006/relationships/image" Target="../media/image2.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jpeg"/><Relationship Id="rId10"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19.svg"/><Relationship Id="rId5" Type="http://schemas.openxmlformats.org/officeDocument/2006/relationships/image" Target="../media/image3.jpe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jpeg"/><Relationship Id="rId10" Type="http://schemas.openxmlformats.org/officeDocument/2006/relationships/image" Target="../media/image20.jpe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laconsulting.co/privacy-policy" TargetMode="External"/><Relationship Id="rId2" Type="http://schemas.openxmlformats.org/officeDocument/2006/relationships/hyperlink" Target="https://www.laconsulting.co/terms-of-service" TargetMode="External"/><Relationship Id="rId1" Type="http://schemas.openxmlformats.org/officeDocument/2006/relationships/slideLayout" Target="../slideLayouts/slideLayout1.xml"/><Relationship Id="rId6" Type="http://schemas.openxmlformats.org/officeDocument/2006/relationships/hyperlink" Target="https://www.laconsulting.co/our-story"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jpeg"/><Relationship Id="rId10" Type="http://schemas.openxmlformats.org/officeDocument/2006/relationships/image" Target="../media/image14.jpe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jpeg"/><Relationship Id="rId10" Type="http://schemas.openxmlformats.org/officeDocument/2006/relationships/image" Target="../media/image15.jpe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76BA1C-16CC-4A40-BC5B-216A26FBB3F4}"/>
              </a:ext>
            </a:extLst>
          </p:cNvPr>
          <p:cNvSpPr/>
          <p:nvPr/>
        </p:nvSpPr>
        <p:spPr>
          <a:xfrm>
            <a:off x="-14698" y="-9509"/>
            <a:ext cx="12192000" cy="2316163"/>
          </a:xfrm>
          <a:prstGeom prst="rect">
            <a:avLst/>
          </a:prstGeom>
          <a:solidFill>
            <a:srgbClr val="14175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endParaRPr lang="en-US" dirty="0">
              <a:effectLst/>
            </a:endParaRPr>
          </a:p>
        </p:txBody>
      </p:sp>
      <p:pic>
        <p:nvPicPr>
          <p:cNvPr id="1040" name="Picture 16" descr="India warns Twitter, says misrepresentation of map unacceptable - The  Shillong Times">
            <a:extLst>
              <a:ext uri="{FF2B5EF4-FFF2-40B4-BE49-F238E27FC236}">
                <a16:creationId xmlns:a16="http://schemas.microsoft.com/office/drawing/2014/main" id="{B7EB494A-3DCF-7A42-BABC-CFEF68DA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639" y="964469"/>
            <a:ext cx="875956" cy="875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acebook - Log In or Sign Up">
            <a:extLst>
              <a:ext uri="{FF2B5EF4-FFF2-40B4-BE49-F238E27FC236}">
                <a16:creationId xmlns:a16="http://schemas.microsoft.com/office/drawing/2014/main" id="{D0FF55E4-F703-8B4C-A825-06B0452CD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0595" y="1122612"/>
            <a:ext cx="586636" cy="58663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nstagram | Know Your Meme">
            <a:extLst>
              <a:ext uri="{FF2B5EF4-FFF2-40B4-BE49-F238E27FC236}">
                <a16:creationId xmlns:a16="http://schemas.microsoft.com/office/drawing/2014/main" id="{FB311C70-04E3-9C45-BB7A-B036461F05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68" r="20244"/>
          <a:stretch/>
        </p:blipFill>
        <p:spPr bwMode="auto">
          <a:xfrm>
            <a:off x="9069024" y="1186249"/>
            <a:ext cx="495615" cy="4593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CC0F0C-B5BA-1342-9053-3C915C7E56BA}"/>
              </a:ext>
            </a:extLst>
          </p:cNvPr>
          <p:cNvPicPr>
            <a:picLocks noChangeAspect="1"/>
          </p:cNvPicPr>
          <p:nvPr/>
        </p:nvPicPr>
        <p:blipFill rotWithShape="1">
          <a:blip r:embed="rId6"/>
          <a:srcRect l="25784" t="37157" r="28811" b="34043"/>
          <a:stretch/>
        </p:blipFill>
        <p:spPr>
          <a:xfrm>
            <a:off x="464929" y="468824"/>
            <a:ext cx="2162432" cy="1371601"/>
          </a:xfrm>
          <a:prstGeom prst="rect">
            <a:avLst/>
          </a:prstGeom>
          <a:solidFill>
            <a:srgbClr val="141754"/>
          </a:solidFill>
        </p:spPr>
      </p:pic>
      <p:sp>
        <p:nvSpPr>
          <p:cNvPr id="17" name="TextBox 16">
            <a:extLst>
              <a:ext uri="{FF2B5EF4-FFF2-40B4-BE49-F238E27FC236}">
                <a16:creationId xmlns:a16="http://schemas.microsoft.com/office/drawing/2014/main" id="{B5A676DE-FFE2-2B43-BB4E-AD2ED931BA85}"/>
              </a:ext>
            </a:extLst>
          </p:cNvPr>
          <p:cNvSpPr txBox="1"/>
          <p:nvPr/>
        </p:nvSpPr>
        <p:spPr>
          <a:xfrm>
            <a:off x="63500" y="2800612"/>
            <a:ext cx="5622531" cy="2862322"/>
          </a:xfrm>
          <a:prstGeom prst="rect">
            <a:avLst/>
          </a:prstGeom>
          <a:noFill/>
        </p:spPr>
        <p:txBody>
          <a:bodyPr wrap="square" rtlCol="0">
            <a:spAutoFit/>
          </a:bodyPr>
          <a:lstStyle/>
          <a:p>
            <a:r>
              <a:rPr lang="en-US" dirty="0"/>
              <a:t>Business Consulting Services</a:t>
            </a:r>
          </a:p>
          <a:p>
            <a:endParaRPr lang="en-US" dirty="0"/>
          </a:p>
          <a:p>
            <a:r>
              <a:rPr lang="en-US" sz="3600" b="1" dirty="0"/>
              <a:t>Strategy Redefined.</a:t>
            </a:r>
            <a:br>
              <a:rPr lang="en-US" sz="3600" b="1" dirty="0"/>
            </a:br>
            <a:r>
              <a:rPr lang="en-US" sz="3600" b="1" dirty="0"/>
              <a:t>Growth Reimagined.</a:t>
            </a:r>
          </a:p>
          <a:p>
            <a:endParaRPr lang="en-US" dirty="0"/>
          </a:p>
          <a:p>
            <a:r>
              <a:rPr lang="en-US" dirty="0"/>
              <a:t>Customized strategic consulting solutions for achieving</a:t>
            </a:r>
          </a:p>
          <a:p>
            <a:r>
              <a:rPr lang="en-US" dirty="0"/>
              <a:t>exponential growth in a hyper-competitive landscape</a:t>
            </a:r>
          </a:p>
          <a:p>
            <a:endParaRPr lang="en-US" dirty="0"/>
          </a:p>
        </p:txBody>
      </p:sp>
      <p:pic>
        <p:nvPicPr>
          <p:cNvPr id="1025" name="Picture 1" descr="page1image6236480">
            <a:extLst>
              <a:ext uri="{FF2B5EF4-FFF2-40B4-BE49-F238E27FC236}">
                <a16:creationId xmlns:a16="http://schemas.microsoft.com/office/drawing/2014/main" id="{0C1BE473-4698-DA4D-9283-3C16B3A18C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6229568">
            <a:extLst>
              <a:ext uri="{FF2B5EF4-FFF2-40B4-BE49-F238E27FC236}">
                <a16:creationId xmlns:a16="http://schemas.microsoft.com/office/drawing/2014/main" id="{A698DA56-FD43-1048-B89C-7738853E6F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6232640">
            <a:extLst>
              <a:ext uri="{FF2B5EF4-FFF2-40B4-BE49-F238E27FC236}">
                <a16:creationId xmlns:a16="http://schemas.microsoft.com/office/drawing/2014/main" id="{7F597EC3-1C74-5642-AAE1-94334A05E9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6236480">
            <a:extLst>
              <a:ext uri="{FF2B5EF4-FFF2-40B4-BE49-F238E27FC236}">
                <a16:creationId xmlns:a16="http://schemas.microsoft.com/office/drawing/2014/main" id="{4F06D4EF-01BA-3240-B0E5-05C07BF1BB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6229568">
            <a:extLst>
              <a:ext uri="{FF2B5EF4-FFF2-40B4-BE49-F238E27FC236}">
                <a16:creationId xmlns:a16="http://schemas.microsoft.com/office/drawing/2014/main" id="{A138FE51-43F3-FF4D-8EEE-F7A8BE91A4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6232640">
            <a:extLst>
              <a:ext uri="{FF2B5EF4-FFF2-40B4-BE49-F238E27FC236}">
                <a16:creationId xmlns:a16="http://schemas.microsoft.com/office/drawing/2014/main" id="{67ACAF23-BE72-1146-A37D-765CD89780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6097344">
            <a:extLst>
              <a:ext uri="{FF2B5EF4-FFF2-40B4-BE49-F238E27FC236}">
                <a16:creationId xmlns:a16="http://schemas.microsoft.com/office/drawing/2014/main" id="{8D844956-4A6C-244D-9FA6-4986F35D09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6100992">
            <a:extLst>
              <a:ext uri="{FF2B5EF4-FFF2-40B4-BE49-F238E27FC236}">
                <a16:creationId xmlns:a16="http://schemas.microsoft.com/office/drawing/2014/main" id="{5EB58E6F-C532-DD4C-8C4C-A445B24440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6096000">
            <a:extLst>
              <a:ext uri="{FF2B5EF4-FFF2-40B4-BE49-F238E27FC236}">
                <a16:creationId xmlns:a16="http://schemas.microsoft.com/office/drawing/2014/main" id="{017BF21D-5DF6-544C-92BB-D9CD980B76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2CFBE044-8213-CA45-AC27-076BDCEECC89}"/>
              </a:ext>
            </a:extLst>
          </p:cNvPr>
          <p:cNvSpPr/>
          <p:nvPr/>
        </p:nvSpPr>
        <p:spPr>
          <a:xfrm>
            <a:off x="127000" y="5549943"/>
            <a:ext cx="5285646" cy="433137"/>
          </a:xfrm>
          <a:prstGeom prst="roundRect">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Schedule your 30 Minute Complimentary Consultation</a:t>
            </a:r>
          </a:p>
        </p:txBody>
      </p:sp>
      <p:sp>
        <p:nvSpPr>
          <p:cNvPr id="5" name="AutoShape 16">
            <a:extLst>
              <a:ext uri="{FF2B5EF4-FFF2-40B4-BE49-F238E27FC236}">
                <a16:creationId xmlns:a16="http://schemas.microsoft.com/office/drawing/2014/main" id="{B87EC78C-17A9-094C-965E-150E0D5C964A}"/>
              </a:ext>
            </a:extLst>
          </p:cNvPr>
          <p:cNvSpPr>
            <a:spLocks noChangeAspect="1" noChangeArrowheads="1"/>
          </p:cNvSpPr>
          <p:nvPr/>
        </p:nvSpPr>
        <p:spPr bwMode="auto">
          <a:xfrm>
            <a:off x="2427239" y="5395574"/>
            <a:ext cx="7137400" cy="354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2ABB7455-4436-A440-9433-816D9A1D2AB9}"/>
              </a:ext>
            </a:extLst>
          </p:cNvPr>
          <p:cNvSpPr txBox="1"/>
          <p:nvPr/>
        </p:nvSpPr>
        <p:spPr>
          <a:xfrm>
            <a:off x="9343536" y="153953"/>
            <a:ext cx="1318161" cy="369332"/>
          </a:xfrm>
          <a:prstGeom prst="rect">
            <a:avLst/>
          </a:prstGeom>
          <a:noFill/>
        </p:spPr>
        <p:txBody>
          <a:bodyPr wrap="square" rtlCol="0">
            <a:spAutoFit/>
          </a:bodyPr>
          <a:lstStyle/>
          <a:p>
            <a:r>
              <a:rPr lang="en-US" dirty="0">
                <a:solidFill>
                  <a:schemeClr val="bg1"/>
                </a:solidFill>
              </a:rPr>
              <a:t>Contact us</a:t>
            </a:r>
          </a:p>
        </p:txBody>
      </p:sp>
      <p:sp>
        <p:nvSpPr>
          <p:cNvPr id="16" name="TextBox 15">
            <a:extLst>
              <a:ext uri="{FF2B5EF4-FFF2-40B4-BE49-F238E27FC236}">
                <a16:creationId xmlns:a16="http://schemas.microsoft.com/office/drawing/2014/main" id="{25130487-4C97-9A40-A22E-1E743CE095E5}"/>
              </a:ext>
            </a:extLst>
          </p:cNvPr>
          <p:cNvSpPr txBox="1"/>
          <p:nvPr/>
        </p:nvSpPr>
        <p:spPr>
          <a:xfrm>
            <a:off x="6890033" y="149452"/>
            <a:ext cx="1425039" cy="369332"/>
          </a:xfrm>
          <a:prstGeom prst="rect">
            <a:avLst/>
          </a:prstGeom>
          <a:noFill/>
        </p:spPr>
        <p:txBody>
          <a:bodyPr wrap="square" rtlCol="0">
            <a:spAutoFit/>
          </a:bodyPr>
          <a:lstStyle/>
          <a:p>
            <a:r>
              <a:rPr lang="en-US" dirty="0">
                <a:solidFill>
                  <a:schemeClr val="bg1"/>
                </a:solidFill>
              </a:rPr>
              <a:t>Services </a:t>
            </a:r>
            <a:endParaRPr lang="en-US" dirty="0"/>
          </a:p>
        </p:txBody>
      </p:sp>
      <p:sp>
        <p:nvSpPr>
          <p:cNvPr id="18" name="TextBox 17">
            <a:extLst>
              <a:ext uri="{FF2B5EF4-FFF2-40B4-BE49-F238E27FC236}">
                <a16:creationId xmlns:a16="http://schemas.microsoft.com/office/drawing/2014/main" id="{7765947D-59A1-8A46-A3C4-BC7A55A413BB}"/>
              </a:ext>
            </a:extLst>
          </p:cNvPr>
          <p:cNvSpPr txBox="1"/>
          <p:nvPr/>
        </p:nvSpPr>
        <p:spPr>
          <a:xfrm>
            <a:off x="8197914" y="153953"/>
            <a:ext cx="1742219" cy="369332"/>
          </a:xfrm>
          <a:prstGeom prst="rect">
            <a:avLst/>
          </a:prstGeom>
          <a:noFill/>
        </p:spPr>
        <p:txBody>
          <a:bodyPr wrap="square" rtlCol="0">
            <a:spAutoFit/>
          </a:bodyPr>
          <a:lstStyle/>
          <a:p>
            <a:r>
              <a:rPr lang="en-US" dirty="0">
                <a:solidFill>
                  <a:schemeClr val="bg1"/>
                </a:solidFill>
              </a:rPr>
              <a:t>About us</a:t>
            </a:r>
            <a:endParaRPr lang="en-US" dirty="0"/>
          </a:p>
        </p:txBody>
      </p:sp>
      <p:pic>
        <p:nvPicPr>
          <p:cNvPr id="8" name="Content Placeholder 7" descr="A picture containing person, indoor&#10;&#10;Description automatically generated">
            <a:extLst>
              <a:ext uri="{FF2B5EF4-FFF2-40B4-BE49-F238E27FC236}">
                <a16:creationId xmlns:a16="http://schemas.microsoft.com/office/drawing/2014/main" id="{FFD1C872-B8CE-9A44-9099-15E2372C0E3A}"/>
              </a:ext>
            </a:extLst>
          </p:cNvPr>
          <p:cNvPicPr>
            <a:picLocks noGrp="1" noChangeAspect="1"/>
          </p:cNvPicPr>
          <p:nvPr>
            <p:ph idx="1"/>
          </p:nvPr>
        </p:nvPicPr>
        <p:blipFill>
          <a:blip r:embed="rId10"/>
          <a:stretch>
            <a:fillRect/>
          </a:stretch>
        </p:blipFill>
        <p:spPr>
          <a:xfrm>
            <a:off x="5567234" y="2617089"/>
            <a:ext cx="6497766" cy="3454645"/>
          </a:xfrm>
        </p:spPr>
      </p:pic>
    </p:spTree>
    <p:extLst>
      <p:ext uri="{BB962C8B-B14F-4D97-AF65-F5344CB8AC3E}">
        <p14:creationId xmlns:p14="http://schemas.microsoft.com/office/powerpoint/2010/main" val="3366295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76BA1C-16CC-4A40-BC5B-216A26FBB3F4}"/>
              </a:ext>
            </a:extLst>
          </p:cNvPr>
          <p:cNvSpPr/>
          <p:nvPr/>
        </p:nvSpPr>
        <p:spPr>
          <a:xfrm>
            <a:off x="-14698" y="-9509"/>
            <a:ext cx="12192000" cy="1655121"/>
          </a:xfrm>
          <a:prstGeom prst="rect">
            <a:avLst/>
          </a:prstGeom>
          <a:solidFill>
            <a:srgbClr val="14175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endParaRPr lang="en-US" dirty="0">
              <a:effectLst/>
            </a:endParaRPr>
          </a:p>
        </p:txBody>
      </p:sp>
      <p:pic>
        <p:nvPicPr>
          <p:cNvPr id="1040" name="Picture 16" descr="India warns Twitter, says misrepresentation of map unacceptable - The  Shillong Times">
            <a:extLst>
              <a:ext uri="{FF2B5EF4-FFF2-40B4-BE49-F238E27FC236}">
                <a16:creationId xmlns:a16="http://schemas.microsoft.com/office/drawing/2014/main" id="{B7EB494A-3DCF-7A42-BABC-CFEF68DA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639" y="748270"/>
            <a:ext cx="875956" cy="875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acebook - Log In or Sign Up">
            <a:extLst>
              <a:ext uri="{FF2B5EF4-FFF2-40B4-BE49-F238E27FC236}">
                <a16:creationId xmlns:a16="http://schemas.microsoft.com/office/drawing/2014/main" id="{D0FF55E4-F703-8B4C-A825-06B0452CD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436" y="892930"/>
            <a:ext cx="586636" cy="58663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nstagram | Know Your Meme">
            <a:extLst>
              <a:ext uri="{FF2B5EF4-FFF2-40B4-BE49-F238E27FC236}">
                <a16:creationId xmlns:a16="http://schemas.microsoft.com/office/drawing/2014/main" id="{FB311C70-04E3-9C45-BB7A-B036461F05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68" r="20244"/>
          <a:stretch/>
        </p:blipFill>
        <p:spPr bwMode="auto">
          <a:xfrm>
            <a:off x="9069024" y="956567"/>
            <a:ext cx="495615" cy="4593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CC0F0C-B5BA-1342-9053-3C915C7E56BA}"/>
              </a:ext>
            </a:extLst>
          </p:cNvPr>
          <p:cNvPicPr>
            <a:picLocks noChangeAspect="1"/>
          </p:cNvPicPr>
          <p:nvPr/>
        </p:nvPicPr>
        <p:blipFill rotWithShape="1">
          <a:blip r:embed="rId6"/>
          <a:srcRect l="25784" t="37157" r="28811" b="34043"/>
          <a:stretch/>
        </p:blipFill>
        <p:spPr>
          <a:xfrm>
            <a:off x="493086" y="158399"/>
            <a:ext cx="2162432" cy="1371601"/>
          </a:xfrm>
          <a:prstGeom prst="rect">
            <a:avLst/>
          </a:prstGeom>
          <a:solidFill>
            <a:srgbClr val="141754"/>
          </a:solidFill>
        </p:spPr>
      </p:pic>
      <p:pic>
        <p:nvPicPr>
          <p:cNvPr id="1025" name="Picture 1" descr="page1image6236480">
            <a:extLst>
              <a:ext uri="{FF2B5EF4-FFF2-40B4-BE49-F238E27FC236}">
                <a16:creationId xmlns:a16="http://schemas.microsoft.com/office/drawing/2014/main" id="{0C1BE473-4698-DA4D-9283-3C16B3A18C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6229568">
            <a:extLst>
              <a:ext uri="{FF2B5EF4-FFF2-40B4-BE49-F238E27FC236}">
                <a16:creationId xmlns:a16="http://schemas.microsoft.com/office/drawing/2014/main" id="{A698DA56-FD43-1048-B89C-7738853E6F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6232640">
            <a:extLst>
              <a:ext uri="{FF2B5EF4-FFF2-40B4-BE49-F238E27FC236}">
                <a16:creationId xmlns:a16="http://schemas.microsoft.com/office/drawing/2014/main" id="{7F597EC3-1C74-5642-AAE1-94334A05E9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6236480">
            <a:extLst>
              <a:ext uri="{FF2B5EF4-FFF2-40B4-BE49-F238E27FC236}">
                <a16:creationId xmlns:a16="http://schemas.microsoft.com/office/drawing/2014/main" id="{4F06D4EF-01BA-3240-B0E5-05C07BF1BB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6229568">
            <a:extLst>
              <a:ext uri="{FF2B5EF4-FFF2-40B4-BE49-F238E27FC236}">
                <a16:creationId xmlns:a16="http://schemas.microsoft.com/office/drawing/2014/main" id="{A138FE51-43F3-FF4D-8EEE-F7A8BE91A4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6232640">
            <a:extLst>
              <a:ext uri="{FF2B5EF4-FFF2-40B4-BE49-F238E27FC236}">
                <a16:creationId xmlns:a16="http://schemas.microsoft.com/office/drawing/2014/main" id="{67ACAF23-BE72-1146-A37D-765CD89780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6097344">
            <a:extLst>
              <a:ext uri="{FF2B5EF4-FFF2-40B4-BE49-F238E27FC236}">
                <a16:creationId xmlns:a16="http://schemas.microsoft.com/office/drawing/2014/main" id="{8D844956-4A6C-244D-9FA6-4986F35D09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6100992">
            <a:extLst>
              <a:ext uri="{FF2B5EF4-FFF2-40B4-BE49-F238E27FC236}">
                <a16:creationId xmlns:a16="http://schemas.microsoft.com/office/drawing/2014/main" id="{5EB58E6F-C532-DD4C-8C4C-A445B24440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6096000">
            <a:extLst>
              <a:ext uri="{FF2B5EF4-FFF2-40B4-BE49-F238E27FC236}">
                <a16:creationId xmlns:a16="http://schemas.microsoft.com/office/drawing/2014/main" id="{017BF21D-5DF6-544C-92BB-D9CD980B76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6">
            <a:extLst>
              <a:ext uri="{FF2B5EF4-FFF2-40B4-BE49-F238E27FC236}">
                <a16:creationId xmlns:a16="http://schemas.microsoft.com/office/drawing/2014/main" id="{B87EC78C-17A9-094C-965E-150E0D5C964A}"/>
              </a:ext>
            </a:extLst>
          </p:cNvPr>
          <p:cNvSpPr>
            <a:spLocks noChangeAspect="1" noChangeArrowheads="1"/>
          </p:cNvSpPr>
          <p:nvPr/>
        </p:nvSpPr>
        <p:spPr bwMode="auto">
          <a:xfrm>
            <a:off x="2427239" y="5395574"/>
            <a:ext cx="7137400" cy="354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2ABB7455-4436-A440-9433-816D9A1D2AB9}"/>
              </a:ext>
            </a:extLst>
          </p:cNvPr>
          <p:cNvSpPr txBox="1"/>
          <p:nvPr/>
        </p:nvSpPr>
        <p:spPr>
          <a:xfrm>
            <a:off x="9343536" y="153953"/>
            <a:ext cx="1318161" cy="369332"/>
          </a:xfrm>
          <a:prstGeom prst="rect">
            <a:avLst/>
          </a:prstGeom>
          <a:noFill/>
        </p:spPr>
        <p:txBody>
          <a:bodyPr wrap="square" rtlCol="0">
            <a:spAutoFit/>
          </a:bodyPr>
          <a:lstStyle/>
          <a:p>
            <a:r>
              <a:rPr lang="en-US" dirty="0">
                <a:solidFill>
                  <a:schemeClr val="bg1"/>
                </a:solidFill>
              </a:rPr>
              <a:t>Contact us</a:t>
            </a:r>
          </a:p>
        </p:txBody>
      </p:sp>
      <p:sp>
        <p:nvSpPr>
          <p:cNvPr id="16" name="TextBox 15">
            <a:extLst>
              <a:ext uri="{FF2B5EF4-FFF2-40B4-BE49-F238E27FC236}">
                <a16:creationId xmlns:a16="http://schemas.microsoft.com/office/drawing/2014/main" id="{25130487-4C97-9A40-A22E-1E743CE095E5}"/>
              </a:ext>
            </a:extLst>
          </p:cNvPr>
          <p:cNvSpPr txBox="1"/>
          <p:nvPr/>
        </p:nvSpPr>
        <p:spPr>
          <a:xfrm>
            <a:off x="6890033" y="149452"/>
            <a:ext cx="1425039" cy="369332"/>
          </a:xfrm>
          <a:prstGeom prst="rect">
            <a:avLst/>
          </a:prstGeom>
          <a:noFill/>
        </p:spPr>
        <p:txBody>
          <a:bodyPr wrap="square" rtlCol="0">
            <a:spAutoFit/>
          </a:bodyPr>
          <a:lstStyle/>
          <a:p>
            <a:r>
              <a:rPr lang="en-US" dirty="0">
                <a:solidFill>
                  <a:schemeClr val="bg1"/>
                </a:solidFill>
              </a:rPr>
              <a:t>Services </a:t>
            </a:r>
            <a:endParaRPr lang="en-US" dirty="0"/>
          </a:p>
        </p:txBody>
      </p:sp>
      <p:sp>
        <p:nvSpPr>
          <p:cNvPr id="18" name="TextBox 17">
            <a:extLst>
              <a:ext uri="{FF2B5EF4-FFF2-40B4-BE49-F238E27FC236}">
                <a16:creationId xmlns:a16="http://schemas.microsoft.com/office/drawing/2014/main" id="{7765947D-59A1-8A46-A3C4-BC7A55A413BB}"/>
              </a:ext>
            </a:extLst>
          </p:cNvPr>
          <p:cNvSpPr txBox="1"/>
          <p:nvPr/>
        </p:nvSpPr>
        <p:spPr>
          <a:xfrm>
            <a:off x="8197914" y="153953"/>
            <a:ext cx="1742219" cy="369332"/>
          </a:xfrm>
          <a:prstGeom prst="rect">
            <a:avLst/>
          </a:prstGeom>
          <a:noFill/>
        </p:spPr>
        <p:txBody>
          <a:bodyPr wrap="square" rtlCol="0">
            <a:spAutoFit/>
          </a:bodyPr>
          <a:lstStyle/>
          <a:p>
            <a:r>
              <a:rPr lang="en-US" dirty="0">
                <a:solidFill>
                  <a:schemeClr val="bg1"/>
                </a:solidFill>
              </a:rPr>
              <a:t>About us</a:t>
            </a:r>
            <a:endParaRPr lang="en-US" dirty="0"/>
          </a:p>
        </p:txBody>
      </p:sp>
      <p:sp>
        <p:nvSpPr>
          <p:cNvPr id="10" name="Rectangle 9">
            <a:extLst>
              <a:ext uri="{FF2B5EF4-FFF2-40B4-BE49-F238E27FC236}">
                <a16:creationId xmlns:a16="http://schemas.microsoft.com/office/drawing/2014/main" id="{5A496CB9-8EF8-324E-8F8A-F86E634057B2}"/>
              </a:ext>
            </a:extLst>
          </p:cNvPr>
          <p:cNvSpPr/>
          <p:nvPr/>
        </p:nvSpPr>
        <p:spPr>
          <a:xfrm>
            <a:off x="157148" y="1919100"/>
            <a:ext cx="4726100" cy="4678204"/>
          </a:xfrm>
          <a:prstGeom prst="rect">
            <a:avLst/>
          </a:prstGeom>
        </p:spPr>
        <p:txBody>
          <a:bodyPr wrap="square">
            <a:spAutoFit/>
          </a:bodyPr>
          <a:lstStyle/>
          <a:p>
            <a:r>
              <a:rPr lang="en-US" sz="2800" dirty="0">
                <a:latin typeface="Times" pitchFamily="2" charset="0"/>
              </a:rPr>
              <a:t>Diversity, Equity and Inclusion:</a:t>
            </a:r>
          </a:p>
          <a:p>
            <a:endParaRPr lang="en-US" dirty="0">
              <a:latin typeface="Times" pitchFamily="2" charset="0"/>
            </a:endParaRPr>
          </a:p>
          <a:p>
            <a:r>
              <a:rPr lang="en-US" b="1" dirty="0">
                <a:solidFill>
                  <a:srgbClr val="FF0000"/>
                </a:solidFill>
              </a:rPr>
              <a:t>Are you creating a sense of belonging for your employees?</a:t>
            </a:r>
            <a:endParaRPr lang="en-US" dirty="0">
              <a:solidFill>
                <a:srgbClr val="FF0000"/>
              </a:solidFill>
            </a:endParaRPr>
          </a:p>
          <a:p>
            <a:r>
              <a:rPr lang="en-US" b="1" dirty="0"/>
              <a:t>Synergy</a:t>
            </a:r>
            <a:r>
              <a:rPr lang="en-US" b="1" dirty="0">
                <a:solidFill>
                  <a:srgbClr val="0070C0"/>
                </a:solidFill>
              </a:rPr>
              <a:t>5</a:t>
            </a:r>
            <a:r>
              <a:rPr lang="en-US" dirty="0"/>
              <a:t> helps organizations ground what they do in diversity, inclusion, equity and belonging. Our approach to creating a workplace where everyone feels they belong is not only critical to the success of people, and your business.</a:t>
            </a:r>
          </a:p>
          <a:p>
            <a:endParaRPr lang="en-US" dirty="0"/>
          </a:p>
          <a:p>
            <a:pPr fontAlgn="base"/>
            <a:r>
              <a:rPr lang="en-US" b="1" dirty="0">
                <a:solidFill>
                  <a:srgbClr val="FF0000"/>
                </a:solidFill>
                <a:latin typeface="Times" pitchFamily="2" charset="0"/>
              </a:rPr>
              <a:t>Our focus areas</a:t>
            </a:r>
          </a:p>
          <a:p>
            <a:pPr marL="285750" indent="-285750">
              <a:buFont typeface="Arial" panose="020B0604020202020204" pitchFamily="34" charset="0"/>
              <a:buChar char="•"/>
            </a:pPr>
            <a:r>
              <a:rPr lang="en-US" dirty="0"/>
              <a:t>Commitment to a diverse environment</a:t>
            </a:r>
          </a:p>
          <a:p>
            <a:pPr marL="285750" indent="-285750">
              <a:buFont typeface="Arial" panose="020B0604020202020204" pitchFamily="34" charset="0"/>
              <a:buChar char="•"/>
            </a:pPr>
            <a:r>
              <a:rPr lang="en-US" dirty="0"/>
              <a:t>Retention</a:t>
            </a:r>
          </a:p>
          <a:p>
            <a:pPr marL="285750" indent="-285750" fontAlgn="base">
              <a:buFont typeface="Arial" panose="020B0604020202020204" pitchFamily="34" charset="0"/>
              <a:buChar char="•"/>
            </a:pPr>
            <a:r>
              <a:rPr lang="en-US" dirty="0"/>
              <a:t>Inclusion</a:t>
            </a:r>
          </a:p>
          <a:p>
            <a:pPr marL="285750" indent="-285750" fontAlgn="base">
              <a:buFont typeface="Arial" panose="020B0604020202020204" pitchFamily="34" charset="0"/>
              <a:buChar char="•"/>
            </a:pPr>
            <a:r>
              <a:rPr lang="en-US" dirty="0"/>
              <a:t>Brand Reputation </a:t>
            </a:r>
          </a:p>
          <a:p>
            <a:pPr marL="285750" indent="-285750" fontAlgn="base">
              <a:buFont typeface="Arial" panose="020B0604020202020204" pitchFamily="34" charset="0"/>
              <a:buChar char="•"/>
            </a:pPr>
            <a:r>
              <a:rPr lang="en-US" dirty="0"/>
              <a:t>Financial performance </a:t>
            </a:r>
          </a:p>
        </p:txBody>
      </p:sp>
      <p:pic>
        <p:nvPicPr>
          <p:cNvPr id="9" name="Picture 8" descr="A group of people smiling&#10;&#10;Description automatically generated with medium confidence">
            <a:extLst>
              <a:ext uri="{FF2B5EF4-FFF2-40B4-BE49-F238E27FC236}">
                <a16:creationId xmlns:a16="http://schemas.microsoft.com/office/drawing/2014/main" id="{620E0677-E584-C44C-9ED2-4A7E7AB3E376}"/>
              </a:ext>
            </a:extLst>
          </p:cNvPr>
          <p:cNvPicPr>
            <a:picLocks noChangeAspect="1"/>
          </p:cNvPicPr>
          <p:nvPr/>
        </p:nvPicPr>
        <p:blipFill>
          <a:blip r:embed="rId10"/>
          <a:stretch>
            <a:fillRect/>
          </a:stretch>
        </p:blipFill>
        <p:spPr>
          <a:xfrm>
            <a:off x="5137136" y="2947436"/>
            <a:ext cx="6508110" cy="2493565"/>
          </a:xfrm>
          <a:prstGeom prst="rect">
            <a:avLst/>
          </a:prstGeom>
        </p:spPr>
      </p:pic>
    </p:spTree>
    <p:extLst>
      <p:ext uri="{BB962C8B-B14F-4D97-AF65-F5344CB8AC3E}">
        <p14:creationId xmlns:p14="http://schemas.microsoft.com/office/powerpoint/2010/main" val="180685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76BA1C-16CC-4A40-BC5B-216A26FBB3F4}"/>
              </a:ext>
            </a:extLst>
          </p:cNvPr>
          <p:cNvSpPr/>
          <p:nvPr/>
        </p:nvSpPr>
        <p:spPr>
          <a:xfrm>
            <a:off x="-14698" y="-9509"/>
            <a:ext cx="12192000" cy="1655121"/>
          </a:xfrm>
          <a:prstGeom prst="rect">
            <a:avLst/>
          </a:prstGeom>
          <a:solidFill>
            <a:srgbClr val="14175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endParaRPr lang="en-US" dirty="0">
              <a:effectLst/>
            </a:endParaRPr>
          </a:p>
        </p:txBody>
      </p:sp>
      <p:pic>
        <p:nvPicPr>
          <p:cNvPr id="1040" name="Picture 16" descr="India warns Twitter, says misrepresentation of map unacceptable - The  Shillong Times">
            <a:extLst>
              <a:ext uri="{FF2B5EF4-FFF2-40B4-BE49-F238E27FC236}">
                <a16:creationId xmlns:a16="http://schemas.microsoft.com/office/drawing/2014/main" id="{B7EB494A-3DCF-7A42-BABC-CFEF68DA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639" y="748270"/>
            <a:ext cx="875956" cy="875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acebook - Log In or Sign Up">
            <a:extLst>
              <a:ext uri="{FF2B5EF4-FFF2-40B4-BE49-F238E27FC236}">
                <a16:creationId xmlns:a16="http://schemas.microsoft.com/office/drawing/2014/main" id="{D0FF55E4-F703-8B4C-A825-06B0452CD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436" y="892930"/>
            <a:ext cx="586636" cy="58663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nstagram | Know Your Meme">
            <a:extLst>
              <a:ext uri="{FF2B5EF4-FFF2-40B4-BE49-F238E27FC236}">
                <a16:creationId xmlns:a16="http://schemas.microsoft.com/office/drawing/2014/main" id="{FB311C70-04E3-9C45-BB7A-B036461F05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68" r="20244"/>
          <a:stretch/>
        </p:blipFill>
        <p:spPr bwMode="auto">
          <a:xfrm>
            <a:off x="9069024" y="956567"/>
            <a:ext cx="495615" cy="4593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CC0F0C-B5BA-1342-9053-3C915C7E56BA}"/>
              </a:ext>
            </a:extLst>
          </p:cNvPr>
          <p:cNvPicPr>
            <a:picLocks noChangeAspect="1"/>
          </p:cNvPicPr>
          <p:nvPr/>
        </p:nvPicPr>
        <p:blipFill rotWithShape="1">
          <a:blip r:embed="rId6"/>
          <a:srcRect l="25784" t="37157" r="28811" b="34043"/>
          <a:stretch/>
        </p:blipFill>
        <p:spPr>
          <a:xfrm>
            <a:off x="493086" y="158399"/>
            <a:ext cx="2162432" cy="1371601"/>
          </a:xfrm>
          <a:prstGeom prst="rect">
            <a:avLst/>
          </a:prstGeom>
          <a:solidFill>
            <a:srgbClr val="141754"/>
          </a:solidFill>
        </p:spPr>
      </p:pic>
      <p:pic>
        <p:nvPicPr>
          <p:cNvPr id="1025" name="Picture 1" descr="page1image6236480">
            <a:extLst>
              <a:ext uri="{FF2B5EF4-FFF2-40B4-BE49-F238E27FC236}">
                <a16:creationId xmlns:a16="http://schemas.microsoft.com/office/drawing/2014/main" id="{0C1BE473-4698-DA4D-9283-3C16B3A18C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6229568">
            <a:extLst>
              <a:ext uri="{FF2B5EF4-FFF2-40B4-BE49-F238E27FC236}">
                <a16:creationId xmlns:a16="http://schemas.microsoft.com/office/drawing/2014/main" id="{A698DA56-FD43-1048-B89C-7738853E6F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6232640">
            <a:extLst>
              <a:ext uri="{FF2B5EF4-FFF2-40B4-BE49-F238E27FC236}">
                <a16:creationId xmlns:a16="http://schemas.microsoft.com/office/drawing/2014/main" id="{7F597EC3-1C74-5642-AAE1-94334A05E9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6236480">
            <a:extLst>
              <a:ext uri="{FF2B5EF4-FFF2-40B4-BE49-F238E27FC236}">
                <a16:creationId xmlns:a16="http://schemas.microsoft.com/office/drawing/2014/main" id="{4F06D4EF-01BA-3240-B0E5-05C07BF1BB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6229568">
            <a:extLst>
              <a:ext uri="{FF2B5EF4-FFF2-40B4-BE49-F238E27FC236}">
                <a16:creationId xmlns:a16="http://schemas.microsoft.com/office/drawing/2014/main" id="{A138FE51-43F3-FF4D-8EEE-F7A8BE91A4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6232640">
            <a:extLst>
              <a:ext uri="{FF2B5EF4-FFF2-40B4-BE49-F238E27FC236}">
                <a16:creationId xmlns:a16="http://schemas.microsoft.com/office/drawing/2014/main" id="{67ACAF23-BE72-1146-A37D-765CD89780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6097344">
            <a:extLst>
              <a:ext uri="{FF2B5EF4-FFF2-40B4-BE49-F238E27FC236}">
                <a16:creationId xmlns:a16="http://schemas.microsoft.com/office/drawing/2014/main" id="{8D844956-4A6C-244D-9FA6-4986F35D09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6100992">
            <a:extLst>
              <a:ext uri="{FF2B5EF4-FFF2-40B4-BE49-F238E27FC236}">
                <a16:creationId xmlns:a16="http://schemas.microsoft.com/office/drawing/2014/main" id="{5EB58E6F-C532-DD4C-8C4C-A445B24440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6096000">
            <a:extLst>
              <a:ext uri="{FF2B5EF4-FFF2-40B4-BE49-F238E27FC236}">
                <a16:creationId xmlns:a16="http://schemas.microsoft.com/office/drawing/2014/main" id="{017BF21D-5DF6-544C-92BB-D9CD980B76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6">
            <a:extLst>
              <a:ext uri="{FF2B5EF4-FFF2-40B4-BE49-F238E27FC236}">
                <a16:creationId xmlns:a16="http://schemas.microsoft.com/office/drawing/2014/main" id="{B87EC78C-17A9-094C-965E-150E0D5C964A}"/>
              </a:ext>
            </a:extLst>
          </p:cNvPr>
          <p:cNvSpPr>
            <a:spLocks noChangeAspect="1" noChangeArrowheads="1"/>
          </p:cNvSpPr>
          <p:nvPr/>
        </p:nvSpPr>
        <p:spPr bwMode="auto">
          <a:xfrm>
            <a:off x="2427239" y="5395574"/>
            <a:ext cx="7137400" cy="354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2ABB7455-4436-A440-9433-816D9A1D2AB9}"/>
              </a:ext>
            </a:extLst>
          </p:cNvPr>
          <p:cNvSpPr txBox="1"/>
          <p:nvPr/>
        </p:nvSpPr>
        <p:spPr>
          <a:xfrm>
            <a:off x="9343536" y="153953"/>
            <a:ext cx="1318161" cy="369332"/>
          </a:xfrm>
          <a:prstGeom prst="rect">
            <a:avLst/>
          </a:prstGeom>
          <a:noFill/>
        </p:spPr>
        <p:txBody>
          <a:bodyPr wrap="square" rtlCol="0">
            <a:spAutoFit/>
          </a:bodyPr>
          <a:lstStyle/>
          <a:p>
            <a:r>
              <a:rPr lang="en-US" dirty="0">
                <a:solidFill>
                  <a:schemeClr val="bg1"/>
                </a:solidFill>
              </a:rPr>
              <a:t>Contact us</a:t>
            </a:r>
          </a:p>
        </p:txBody>
      </p:sp>
      <p:sp>
        <p:nvSpPr>
          <p:cNvPr id="16" name="TextBox 15">
            <a:extLst>
              <a:ext uri="{FF2B5EF4-FFF2-40B4-BE49-F238E27FC236}">
                <a16:creationId xmlns:a16="http://schemas.microsoft.com/office/drawing/2014/main" id="{25130487-4C97-9A40-A22E-1E743CE095E5}"/>
              </a:ext>
            </a:extLst>
          </p:cNvPr>
          <p:cNvSpPr txBox="1"/>
          <p:nvPr/>
        </p:nvSpPr>
        <p:spPr>
          <a:xfrm>
            <a:off x="6890033" y="149452"/>
            <a:ext cx="1425039" cy="369332"/>
          </a:xfrm>
          <a:prstGeom prst="rect">
            <a:avLst/>
          </a:prstGeom>
          <a:noFill/>
        </p:spPr>
        <p:txBody>
          <a:bodyPr wrap="square" rtlCol="0">
            <a:spAutoFit/>
          </a:bodyPr>
          <a:lstStyle/>
          <a:p>
            <a:r>
              <a:rPr lang="en-US" dirty="0">
                <a:solidFill>
                  <a:schemeClr val="bg1"/>
                </a:solidFill>
              </a:rPr>
              <a:t>Services </a:t>
            </a:r>
            <a:endParaRPr lang="en-US" dirty="0"/>
          </a:p>
        </p:txBody>
      </p:sp>
      <p:sp>
        <p:nvSpPr>
          <p:cNvPr id="18" name="TextBox 17">
            <a:extLst>
              <a:ext uri="{FF2B5EF4-FFF2-40B4-BE49-F238E27FC236}">
                <a16:creationId xmlns:a16="http://schemas.microsoft.com/office/drawing/2014/main" id="{7765947D-59A1-8A46-A3C4-BC7A55A413BB}"/>
              </a:ext>
            </a:extLst>
          </p:cNvPr>
          <p:cNvSpPr txBox="1"/>
          <p:nvPr/>
        </p:nvSpPr>
        <p:spPr>
          <a:xfrm>
            <a:off x="8197914" y="153953"/>
            <a:ext cx="1742219" cy="369332"/>
          </a:xfrm>
          <a:prstGeom prst="rect">
            <a:avLst/>
          </a:prstGeom>
          <a:noFill/>
        </p:spPr>
        <p:txBody>
          <a:bodyPr wrap="square" rtlCol="0">
            <a:spAutoFit/>
          </a:bodyPr>
          <a:lstStyle/>
          <a:p>
            <a:r>
              <a:rPr lang="en-US" dirty="0">
                <a:solidFill>
                  <a:schemeClr val="bg1"/>
                </a:solidFill>
              </a:rPr>
              <a:t>About us</a:t>
            </a:r>
            <a:endParaRPr lang="en-US" dirty="0"/>
          </a:p>
        </p:txBody>
      </p:sp>
      <p:sp>
        <p:nvSpPr>
          <p:cNvPr id="10" name="Rectangle 9">
            <a:extLst>
              <a:ext uri="{FF2B5EF4-FFF2-40B4-BE49-F238E27FC236}">
                <a16:creationId xmlns:a16="http://schemas.microsoft.com/office/drawing/2014/main" id="{5A496CB9-8EF8-324E-8F8A-F86E634057B2}"/>
              </a:ext>
            </a:extLst>
          </p:cNvPr>
          <p:cNvSpPr/>
          <p:nvPr/>
        </p:nvSpPr>
        <p:spPr>
          <a:xfrm>
            <a:off x="189060" y="1838920"/>
            <a:ext cx="4996740" cy="4401205"/>
          </a:xfrm>
          <a:prstGeom prst="rect">
            <a:avLst/>
          </a:prstGeom>
        </p:spPr>
        <p:txBody>
          <a:bodyPr wrap="square">
            <a:spAutoFit/>
          </a:bodyPr>
          <a:lstStyle/>
          <a:p>
            <a:r>
              <a:rPr lang="en-US" sz="2800" dirty="0">
                <a:latin typeface="Times" pitchFamily="2" charset="0"/>
              </a:rPr>
              <a:t>Talent Development:</a:t>
            </a:r>
          </a:p>
          <a:p>
            <a:endParaRPr lang="en-US" dirty="0">
              <a:latin typeface="Times" pitchFamily="2" charset="0"/>
            </a:endParaRPr>
          </a:p>
          <a:p>
            <a:pPr fontAlgn="base"/>
            <a:r>
              <a:rPr lang="en-US" b="1" dirty="0">
                <a:solidFill>
                  <a:srgbClr val="FF0000"/>
                </a:solidFill>
                <a:latin typeface="Times" pitchFamily="2" charset="0"/>
              </a:rPr>
              <a:t>Align your talent to your business strategy.</a:t>
            </a:r>
          </a:p>
          <a:p>
            <a:pPr fontAlgn="base"/>
            <a:r>
              <a:rPr lang="en-US" dirty="0">
                <a:latin typeface="Times" pitchFamily="2" charset="0"/>
              </a:rPr>
              <a:t>In tough times, organizations that can adjust their strategies and align their people accordingly will thrive.  </a:t>
            </a:r>
            <a:r>
              <a:rPr lang="en-US" b="1" dirty="0">
                <a:latin typeface="Times" pitchFamily="2" charset="0"/>
              </a:rPr>
              <a:t>Synergy</a:t>
            </a:r>
            <a:r>
              <a:rPr lang="en-US" b="1" dirty="0">
                <a:solidFill>
                  <a:srgbClr val="0070C0"/>
                </a:solidFill>
                <a:latin typeface="Times" pitchFamily="2" charset="0"/>
              </a:rPr>
              <a:t>5</a:t>
            </a:r>
            <a:r>
              <a:rPr lang="en-US" dirty="0">
                <a:latin typeface="Times" pitchFamily="2" charset="0"/>
              </a:rPr>
              <a:t> helps you leverage your unique culture and employee abilities to create talent strategies that make business success consistent.</a:t>
            </a:r>
          </a:p>
          <a:p>
            <a:endParaRPr lang="en-US" dirty="0"/>
          </a:p>
          <a:p>
            <a:pPr fontAlgn="base"/>
            <a:r>
              <a:rPr lang="en-US" b="1" dirty="0">
                <a:solidFill>
                  <a:srgbClr val="FF0000"/>
                </a:solidFill>
                <a:latin typeface="Times" pitchFamily="2" charset="0"/>
              </a:rPr>
              <a:t>Our focus areas</a:t>
            </a:r>
          </a:p>
          <a:p>
            <a:pPr marL="285750" indent="-285750">
              <a:buFont typeface="Arial" panose="020B0604020202020204" pitchFamily="34" charset="0"/>
              <a:buChar char="•"/>
            </a:pPr>
            <a:r>
              <a:rPr lang="en-US" dirty="0">
                <a:latin typeface="Times" pitchFamily="2" charset="0"/>
              </a:rPr>
              <a:t>Culture and core values</a:t>
            </a:r>
          </a:p>
          <a:p>
            <a:pPr marL="285750" indent="-285750" fontAlgn="base">
              <a:buFont typeface="Arial" panose="020B0604020202020204" pitchFamily="34" charset="0"/>
              <a:buChar char="•"/>
            </a:pPr>
            <a:r>
              <a:rPr lang="en-US" dirty="0">
                <a:latin typeface="Times" pitchFamily="2" charset="0"/>
              </a:rPr>
              <a:t>Competency modeling/career paths </a:t>
            </a:r>
          </a:p>
          <a:p>
            <a:pPr marL="285750" indent="-285750" fontAlgn="base">
              <a:buFont typeface="Arial" panose="020B0604020202020204" pitchFamily="34" charset="0"/>
              <a:buChar char="•"/>
            </a:pPr>
            <a:r>
              <a:rPr lang="en-US" dirty="0">
                <a:latin typeface="Times" pitchFamily="2" charset="0"/>
              </a:rPr>
              <a:t>Performance management</a:t>
            </a:r>
          </a:p>
          <a:p>
            <a:pPr marL="285750" indent="-285750" fontAlgn="base">
              <a:buFont typeface="Arial" panose="020B0604020202020204" pitchFamily="34" charset="0"/>
              <a:buChar char="•"/>
            </a:pPr>
            <a:r>
              <a:rPr lang="en-US" dirty="0">
                <a:latin typeface="Times" pitchFamily="2" charset="0"/>
              </a:rPr>
              <a:t>Leadership Development</a:t>
            </a:r>
          </a:p>
          <a:p>
            <a:pPr marL="285750" indent="-285750" fontAlgn="base">
              <a:buFont typeface="Arial" panose="020B0604020202020204" pitchFamily="34" charset="0"/>
              <a:buChar char="•"/>
            </a:pPr>
            <a:r>
              <a:rPr lang="en-US" dirty="0">
                <a:latin typeface="Times" pitchFamily="2" charset="0"/>
              </a:rPr>
              <a:t>Training strategy and design</a:t>
            </a:r>
            <a:endParaRPr lang="en-US" dirty="0"/>
          </a:p>
        </p:txBody>
      </p:sp>
      <p:pic>
        <p:nvPicPr>
          <p:cNvPr id="12" name="Picture 11">
            <a:extLst>
              <a:ext uri="{FF2B5EF4-FFF2-40B4-BE49-F238E27FC236}">
                <a16:creationId xmlns:a16="http://schemas.microsoft.com/office/drawing/2014/main" id="{06F467F4-D46B-F64F-9DEB-F3C6626067D2}"/>
              </a:ext>
            </a:extLst>
          </p:cNvPr>
          <p:cNvPicPr>
            <a:picLocks noChangeAspect="1"/>
          </p:cNvPicPr>
          <p:nvPr/>
        </p:nvPicPr>
        <p:blipFill>
          <a:blip r:embed="rId10"/>
          <a:stretch>
            <a:fillRect/>
          </a:stretch>
        </p:blipFill>
        <p:spPr>
          <a:xfrm>
            <a:off x="4958075" y="1870597"/>
            <a:ext cx="6713993" cy="4475995"/>
          </a:xfrm>
          <a:prstGeom prst="rect">
            <a:avLst/>
          </a:prstGeom>
        </p:spPr>
      </p:pic>
    </p:spTree>
    <p:extLst>
      <p:ext uri="{BB962C8B-B14F-4D97-AF65-F5344CB8AC3E}">
        <p14:creationId xmlns:p14="http://schemas.microsoft.com/office/powerpoint/2010/main" val="2798735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76BA1C-16CC-4A40-BC5B-216A26FBB3F4}"/>
              </a:ext>
            </a:extLst>
          </p:cNvPr>
          <p:cNvSpPr/>
          <p:nvPr/>
        </p:nvSpPr>
        <p:spPr>
          <a:xfrm>
            <a:off x="-14698" y="-9509"/>
            <a:ext cx="12192000" cy="1655121"/>
          </a:xfrm>
          <a:prstGeom prst="rect">
            <a:avLst/>
          </a:prstGeom>
          <a:solidFill>
            <a:srgbClr val="14175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endParaRPr lang="en-US" dirty="0">
              <a:effectLst/>
            </a:endParaRPr>
          </a:p>
        </p:txBody>
      </p:sp>
      <p:pic>
        <p:nvPicPr>
          <p:cNvPr id="1040" name="Picture 16" descr="India warns Twitter, says misrepresentation of map unacceptable - The  Shillong Times">
            <a:extLst>
              <a:ext uri="{FF2B5EF4-FFF2-40B4-BE49-F238E27FC236}">
                <a16:creationId xmlns:a16="http://schemas.microsoft.com/office/drawing/2014/main" id="{B7EB494A-3DCF-7A42-BABC-CFEF68DA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639" y="748270"/>
            <a:ext cx="875956" cy="875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acebook - Log In or Sign Up">
            <a:extLst>
              <a:ext uri="{FF2B5EF4-FFF2-40B4-BE49-F238E27FC236}">
                <a16:creationId xmlns:a16="http://schemas.microsoft.com/office/drawing/2014/main" id="{D0FF55E4-F703-8B4C-A825-06B0452CD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436" y="892930"/>
            <a:ext cx="586636" cy="58663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nstagram | Know Your Meme">
            <a:extLst>
              <a:ext uri="{FF2B5EF4-FFF2-40B4-BE49-F238E27FC236}">
                <a16:creationId xmlns:a16="http://schemas.microsoft.com/office/drawing/2014/main" id="{FB311C70-04E3-9C45-BB7A-B036461F05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68" r="20244"/>
          <a:stretch/>
        </p:blipFill>
        <p:spPr bwMode="auto">
          <a:xfrm>
            <a:off x="9069024" y="956567"/>
            <a:ext cx="495615" cy="4593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CC0F0C-B5BA-1342-9053-3C915C7E56BA}"/>
              </a:ext>
            </a:extLst>
          </p:cNvPr>
          <p:cNvPicPr>
            <a:picLocks noChangeAspect="1"/>
          </p:cNvPicPr>
          <p:nvPr/>
        </p:nvPicPr>
        <p:blipFill rotWithShape="1">
          <a:blip r:embed="rId6"/>
          <a:srcRect l="25784" t="37157" r="28811" b="34043"/>
          <a:stretch/>
        </p:blipFill>
        <p:spPr>
          <a:xfrm>
            <a:off x="493086" y="158399"/>
            <a:ext cx="2162432" cy="1371601"/>
          </a:xfrm>
          <a:prstGeom prst="rect">
            <a:avLst/>
          </a:prstGeom>
          <a:solidFill>
            <a:srgbClr val="141754"/>
          </a:solidFill>
        </p:spPr>
      </p:pic>
      <p:pic>
        <p:nvPicPr>
          <p:cNvPr id="1025" name="Picture 1" descr="page1image6236480">
            <a:extLst>
              <a:ext uri="{FF2B5EF4-FFF2-40B4-BE49-F238E27FC236}">
                <a16:creationId xmlns:a16="http://schemas.microsoft.com/office/drawing/2014/main" id="{0C1BE473-4698-DA4D-9283-3C16B3A18C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6229568">
            <a:extLst>
              <a:ext uri="{FF2B5EF4-FFF2-40B4-BE49-F238E27FC236}">
                <a16:creationId xmlns:a16="http://schemas.microsoft.com/office/drawing/2014/main" id="{A698DA56-FD43-1048-B89C-7738853E6F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6232640">
            <a:extLst>
              <a:ext uri="{FF2B5EF4-FFF2-40B4-BE49-F238E27FC236}">
                <a16:creationId xmlns:a16="http://schemas.microsoft.com/office/drawing/2014/main" id="{7F597EC3-1C74-5642-AAE1-94334A05E9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6236480">
            <a:extLst>
              <a:ext uri="{FF2B5EF4-FFF2-40B4-BE49-F238E27FC236}">
                <a16:creationId xmlns:a16="http://schemas.microsoft.com/office/drawing/2014/main" id="{4F06D4EF-01BA-3240-B0E5-05C07BF1BB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6229568">
            <a:extLst>
              <a:ext uri="{FF2B5EF4-FFF2-40B4-BE49-F238E27FC236}">
                <a16:creationId xmlns:a16="http://schemas.microsoft.com/office/drawing/2014/main" id="{A138FE51-43F3-FF4D-8EEE-F7A8BE91A4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6232640">
            <a:extLst>
              <a:ext uri="{FF2B5EF4-FFF2-40B4-BE49-F238E27FC236}">
                <a16:creationId xmlns:a16="http://schemas.microsoft.com/office/drawing/2014/main" id="{67ACAF23-BE72-1146-A37D-765CD89780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6097344">
            <a:extLst>
              <a:ext uri="{FF2B5EF4-FFF2-40B4-BE49-F238E27FC236}">
                <a16:creationId xmlns:a16="http://schemas.microsoft.com/office/drawing/2014/main" id="{8D844956-4A6C-244D-9FA6-4986F35D09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6100992">
            <a:extLst>
              <a:ext uri="{FF2B5EF4-FFF2-40B4-BE49-F238E27FC236}">
                <a16:creationId xmlns:a16="http://schemas.microsoft.com/office/drawing/2014/main" id="{5EB58E6F-C532-DD4C-8C4C-A445B24440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6096000">
            <a:extLst>
              <a:ext uri="{FF2B5EF4-FFF2-40B4-BE49-F238E27FC236}">
                <a16:creationId xmlns:a16="http://schemas.microsoft.com/office/drawing/2014/main" id="{017BF21D-5DF6-544C-92BB-D9CD980B76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6">
            <a:extLst>
              <a:ext uri="{FF2B5EF4-FFF2-40B4-BE49-F238E27FC236}">
                <a16:creationId xmlns:a16="http://schemas.microsoft.com/office/drawing/2014/main" id="{B87EC78C-17A9-094C-965E-150E0D5C964A}"/>
              </a:ext>
            </a:extLst>
          </p:cNvPr>
          <p:cNvSpPr>
            <a:spLocks noChangeAspect="1" noChangeArrowheads="1"/>
          </p:cNvSpPr>
          <p:nvPr/>
        </p:nvSpPr>
        <p:spPr bwMode="auto">
          <a:xfrm>
            <a:off x="2427239" y="5395574"/>
            <a:ext cx="7137400" cy="354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2ABB7455-4436-A440-9433-816D9A1D2AB9}"/>
              </a:ext>
            </a:extLst>
          </p:cNvPr>
          <p:cNvSpPr txBox="1"/>
          <p:nvPr/>
        </p:nvSpPr>
        <p:spPr>
          <a:xfrm>
            <a:off x="9343536" y="153953"/>
            <a:ext cx="1318161" cy="369332"/>
          </a:xfrm>
          <a:prstGeom prst="rect">
            <a:avLst/>
          </a:prstGeom>
          <a:noFill/>
        </p:spPr>
        <p:txBody>
          <a:bodyPr wrap="square" rtlCol="0">
            <a:spAutoFit/>
          </a:bodyPr>
          <a:lstStyle/>
          <a:p>
            <a:r>
              <a:rPr lang="en-US" dirty="0">
                <a:solidFill>
                  <a:schemeClr val="bg1"/>
                </a:solidFill>
              </a:rPr>
              <a:t>Contact us</a:t>
            </a:r>
          </a:p>
        </p:txBody>
      </p:sp>
      <p:sp>
        <p:nvSpPr>
          <p:cNvPr id="16" name="TextBox 15">
            <a:extLst>
              <a:ext uri="{FF2B5EF4-FFF2-40B4-BE49-F238E27FC236}">
                <a16:creationId xmlns:a16="http://schemas.microsoft.com/office/drawing/2014/main" id="{25130487-4C97-9A40-A22E-1E743CE095E5}"/>
              </a:ext>
            </a:extLst>
          </p:cNvPr>
          <p:cNvSpPr txBox="1"/>
          <p:nvPr/>
        </p:nvSpPr>
        <p:spPr>
          <a:xfrm>
            <a:off x="6890033" y="149452"/>
            <a:ext cx="1425039" cy="369332"/>
          </a:xfrm>
          <a:prstGeom prst="rect">
            <a:avLst/>
          </a:prstGeom>
          <a:noFill/>
        </p:spPr>
        <p:txBody>
          <a:bodyPr wrap="square" rtlCol="0">
            <a:spAutoFit/>
          </a:bodyPr>
          <a:lstStyle/>
          <a:p>
            <a:r>
              <a:rPr lang="en-US" dirty="0">
                <a:solidFill>
                  <a:schemeClr val="bg1"/>
                </a:solidFill>
              </a:rPr>
              <a:t>Services </a:t>
            </a:r>
            <a:endParaRPr lang="en-US" dirty="0"/>
          </a:p>
        </p:txBody>
      </p:sp>
      <p:sp>
        <p:nvSpPr>
          <p:cNvPr id="18" name="TextBox 17">
            <a:extLst>
              <a:ext uri="{FF2B5EF4-FFF2-40B4-BE49-F238E27FC236}">
                <a16:creationId xmlns:a16="http://schemas.microsoft.com/office/drawing/2014/main" id="{7765947D-59A1-8A46-A3C4-BC7A55A413BB}"/>
              </a:ext>
            </a:extLst>
          </p:cNvPr>
          <p:cNvSpPr txBox="1"/>
          <p:nvPr/>
        </p:nvSpPr>
        <p:spPr>
          <a:xfrm>
            <a:off x="8197914" y="153953"/>
            <a:ext cx="1742219" cy="369332"/>
          </a:xfrm>
          <a:prstGeom prst="rect">
            <a:avLst/>
          </a:prstGeom>
          <a:noFill/>
        </p:spPr>
        <p:txBody>
          <a:bodyPr wrap="square" rtlCol="0">
            <a:spAutoFit/>
          </a:bodyPr>
          <a:lstStyle/>
          <a:p>
            <a:r>
              <a:rPr lang="en-US" dirty="0">
                <a:solidFill>
                  <a:schemeClr val="bg1"/>
                </a:solidFill>
              </a:rPr>
              <a:t>About us</a:t>
            </a:r>
            <a:endParaRPr lang="en-US" dirty="0"/>
          </a:p>
        </p:txBody>
      </p:sp>
      <p:sp>
        <p:nvSpPr>
          <p:cNvPr id="10" name="Rectangle 9">
            <a:extLst>
              <a:ext uri="{FF2B5EF4-FFF2-40B4-BE49-F238E27FC236}">
                <a16:creationId xmlns:a16="http://schemas.microsoft.com/office/drawing/2014/main" id="{5A496CB9-8EF8-324E-8F8A-F86E634057B2}"/>
              </a:ext>
            </a:extLst>
          </p:cNvPr>
          <p:cNvSpPr/>
          <p:nvPr/>
        </p:nvSpPr>
        <p:spPr>
          <a:xfrm>
            <a:off x="157148" y="1813520"/>
            <a:ext cx="4996740" cy="4678204"/>
          </a:xfrm>
          <a:prstGeom prst="rect">
            <a:avLst/>
          </a:prstGeom>
        </p:spPr>
        <p:txBody>
          <a:bodyPr wrap="square">
            <a:spAutoFit/>
          </a:bodyPr>
          <a:lstStyle/>
          <a:p>
            <a:r>
              <a:rPr lang="en-US" sz="2800" dirty="0">
                <a:latin typeface="Times" pitchFamily="2" charset="0"/>
              </a:rPr>
              <a:t>Customer Centricity:</a:t>
            </a:r>
          </a:p>
          <a:p>
            <a:endParaRPr lang="en-US" dirty="0">
              <a:latin typeface="Times" pitchFamily="2" charset="0"/>
            </a:endParaRPr>
          </a:p>
          <a:p>
            <a:r>
              <a:rPr lang="en-US" dirty="0"/>
              <a:t>Loyal customers drive organic growth.  </a:t>
            </a:r>
            <a:r>
              <a:rPr lang="en-US" b="1" dirty="0"/>
              <a:t>Synergy</a:t>
            </a:r>
            <a:r>
              <a:rPr lang="en-US" b="1" dirty="0">
                <a:solidFill>
                  <a:srgbClr val="0070C0"/>
                </a:solidFill>
              </a:rPr>
              <a:t>5</a:t>
            </a:r>
            <a:r>
              <a:rPr lang="en-US" dirty="0"/>
              <a:t> will help your company become more than just "customer focused.”  In driving customer centricity,  we will help you to make customer engagement a core priority in your organizational culture, which will allow your leadership team the ability to build and sustain your customer-centric culture.</a:t>
            </a:r>
          </a:p>
          <a:p>
            <a:endParaRPr lang="en-US" dirty="0">
              <a:latin typeface="Times" pitchFamily="2" charset="0"/>
            </a:endParaRPr>
          </a:p>
          <a:p>
            <a:pPr fontAlgn="base"/>
            <a:r>
              <a:rPr lang="en-US" b="1" dirty="0">
                <a:solidFill>
                  <a:srgbClr val="FF0000"/>
                </a:solidFill>
                <a:latin typeface="Times" pitchFamily="2" charset="0"/>
              </a:rPr>
              <a:t>Our focus areas</a:t>
            </a:r>
          </a:p>
          <a:p>
            <a:pPr marL="285750" indent="-285750">
              <a:buFont typeface="Arial" panose="020B0604020202020204" pitchFamily="34" charset="0"/>
              <a:buChar char="•"/>
            </a:pPr>
            <a:r>
              <a:rPr lang="en-US" dirty="0">
                <a:latin typeface="Times" pitchFamily="2" charset="0"/>
              </a:rPr>
              <a:t>Understanding your Customer</a:t>
            </a:r>
          </a:p>
          <a:p>
            <a:pPr marL="285750" indent="-285750" fontAlgn="base">
              <a:buFont typeface="Arial" panose="020B0604020202020204" pitchFamily="34" charset="0"/>
              <a:buChar char="•"/>
            </a:pPr>
            <a:r>
              <a:rPr lang="en-US" dirty="0">
                <a:latin typeface="Times" pitchFamily="2" charset="0"/>
              </a:rPr>
              <a:t>Designing engaging experience </a:t>
            </a:r>
          </a:p>
          <a:p>
            <a:pPr marL="285750" indent="-285750" fontAlgn="base">
              <a:buFont typeface="Arial" panose="020B0604020202020204" pitchFamily="34" charset="0"/>
              <a:buChar char="•"/>
            </a:pPr>
            <a:r>
              <a:rPr lang="en-US" dirty="0">
                <a:latin typeface="Times" pitchFamily="2" charset="0"/>
              </a:rPr>
              <a:t>Enabling and Empowering your workforce</a:t>
            </a:r>
          </a:p>
          <a:p>
            <a:pPr marL="285750" indent="-285750" fontAlgn="base">
              <a:buFont typeface="Arial" panose="020B0604020202020204" pitchFamily="34" charset="0"/>
              <a:buChar char="•"/>
            </a:pPr>
            <a:r>
              <a:rPr lang="en-US" dirty="0">
                <a:latin typeface="Times" pitchFamily="2" charset="0"/>
              </a:rPr>
              <a:t>Delivering high standards of service</a:t>
            </a:r>
          </a:p>
          <a:p>
            <a:pPr marL="285750" indent="-285750" fontAlgn="base">
              <a:buFont typeface="Arial" panose="020B0604020202020204" pitchFamily="34" charset="0"/>
              <a:buChar char="•"/>
            </a:pPr>
            <a:r>
              <a:rPr lang="en-US" dirty="0">
                <a:latin typeface="Times" pitchFamily="2" charset="0"/>
              </a:rPr>
              <a:t>Retain and grow customer base</a:t>
            </a:r>
          </a:p>
        </p:txBody>
      </p:sp>
      <p:pic>
        <p:nvPicPr>
          <p:cNvPr id="4" name="Graphic 3">
            <a:extLst>
              <a:ext uri="{FF2B5EF4-FFF2-40B4-BE49-F238E27FC236}">
                <a16:creationId xmlns:a16="http://schemas.microsoft.com/office/drawing/2014/main" id="{A0A9E884-7F1E-EF48-AE52-1B7F3FD1BF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7068" y="2566431"/>
            <a:ext cx="6727784" cy="3543299"/>
          </a:xfrm>
          <a:prstGeom prst="rect">
            <a:avLst/>
          </a:prstGeom>
        </p:spPr>
      </p:pic>
    </p:spTree>
    <p:extLst>
      <p:ext uri="{BB962C8B-B14F-4D97-AF65-F5344CB8AC3E}">
        <p14:creationId xmlns:p14="http://schemas.microsoft.com/office/powerpoint/2010/main" val="1055372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76BA1C-16CC-4A40-BC5B-216A26FBB3F4}"/>
              </a:ext>
            </a:extLst>
          </p:cNvPr>
          <p:cNvSpPr/>
          <p:nvPr/>
        </p:nvSpPr>
        <p:spPr>
          <a:xfrm>
            <a:off x="-14698" y="-9509"/>
            <a:ext cx="12192000" cy="1655121"/>
          </a:xfrm>
          <a:prstGeom prst="rect">
            <a:avLst/>
          </a:prstGeom>
          <a:solidFill>
            <a:srgbClr val="14175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endParaRPr lang="en-US" dirty="0">
              <a:effectLst/>
            </a:endParaRPr>
          </a:p>
        </p:txBody>
      </p:sp>
      <p:pic>
        <p:nvPicPr>
          <p:cNvPr id="1040" name="Picture 16" descr="India warns Twitter, says misrepresentation of map unacceptable - The  Shillong Times">
            <a:extLst>
              <a:ext uri="{FF2B5EF4-FFF2-40B4-BE49-F238E27FC236}">
                <a16:creationId xmlns:a16="http://schemas.microsoft.com/office/drawing/2014/main" id="{B7EB494A-3DCF-7A42-BABC-CFEF68DA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639" y="748270"/>
            <a:ext cx="875956" cy="875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acebook - Log In or Sign Up">
            <a:extLst>
              <a:ext uri="{FF2B5EF4-FFF2-40B4-BE49-F238E27FC236}">
                <a16:creationId xmlns:a16="http://schemas.microsoft.com/office/drawing/2014/main" id="{D0FF55E4-F703-8B4C-A825-06B0452CD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436" y="892930"/>
            <a:ext cx="586636" cy="58663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nstagram | Know Your Meme">
            <a:extLst>
              <a:ext uri="{FF2B5EF4-FFF2-40B4-BE49-F238E27FC236}">
                <a16:creationId xmlns:a16="http://schemas.microsoft.com/office/drawing/2014/main" id="{FB311C70-04E3-9C45-BB7A-B036461F05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68" r="20244"/>
          <a:stretch/>
        </p:blipFill>
        <p:spPr bwMode="auto">
          <a:xfrm>
            <a:off x="9069024" y="956567"/>
            <a:ext cx="495615" cy="4593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CC0F0C-B5BA-1342-9053-3C915C7E56BA}"/>
              </a:ext>
            </a:extLst>
          </p:cNvPr>
          <p:cNvPicPr>
            <a:picLocks noChangeAspect="1"/>
          </p:cNvPicPr>
          <p:nvPr/>
        </p:nvPicPr>
        <p:blipFill rotWithShape="1">
          <a:blip r:embed="rId6"/>
          <a:srcRect l="25784" t="37157" r="28811" b="34043"/>
          <a:stretch/>
        </p:blipFill>
        <p:spPr>
          <a:xfrm>
            <a:off x="493086" y="158399"/>
            <a:ext cx="2162432" cy="1371601"/>
          </a:xfrm>
          <a:prstGeom prst="rect">
            <a:avLst/>
          </a:prstGeom>
          <a:solidFill>
            <a:srgbClr val="141754"/>
          </a:solidFill>
        </p:spPr>
      </p:pic>
      <p:pic>
        <p:nvPicPr>
          <p:cNvPr id="1025" name="Picture 1" descr="page1image6236480">
            <a:extLst>
              <a:ext uri="{FF2B5EF4-FFF2-40B4-BE49-F238E27FC236}">
                <a16:creationId xmlns:a16="http://schemas.microsoft.com/office/drawing/2014/main" id="{0C1BE473-4698-DA4D-9283-3C16B3A18C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6229568">
            <a:extLst>
              <a:ext uri="{FF2B5EF4-FFF2-40B4-BE49-F238E27FC236}">
                <a16:creationId xmlns:a16="http://schemas.microsoft.com/office/drawing/2014/main" id="{A698DA56-FD43-1048-B89C-7738853E6F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6232640">
            <a:extLst>
              <a:ext uri="{FF2B5EF4-FFF2-40B4-BE49-F238E27FC236}">
                <a16:creationId xmlns:a16="http://schemas.microsoft.com/office/drawing/2014/main" id="{7F597EC3-1C74-5642-AAE1-94334A05E9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6236480">
            <a:extLst>
              <a:ext uri="{FF2B5EF4-FFF2-40B4-BE49-F238E27FC236}">
                <a16:creationId xmlns:a16="http://schemas.microsoft.com/office/drawing/2014/main" id="{4F06D4EF-01BA-3240-B0E5-05C07BF1BB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6229568">
            <a:extLst>
              <a:ext uri="{FF2B5EF4-FFF2-40B4-BE49-F238E27FC236}">
                <a16:creationId xmlns:a16="http://schemas.microsoft.com/office/drawing/2014/main" id="{A138FE51-43F3-FF4D-8EEE-F7A8BE91A4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6232640">
            <a:extLst>
              <a:ext uri="{FF2B5EF4-FFF2-40B4-BE49-F238E27FC236}">
                <a16:creationId xmlns:a16="http://schemas.microsoft.com/office/drawing/2014/main" id="{67ACAF23-BE72-1146-A37D-765CD89780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6097344">
            <a:extLst>
              <a:ext uri="{FF2B5EF4-FFF2-40B4-BE49-F238E27FC236}">
                <a16:creationId xmlns:a16="http://schemas.microsoft.com/office/drawing/2014/main" id="{8D844956-4A6C-244D-9FA6-4986F35D09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6100992">
            <a:extLst>
              <a:ext uri="{FF2B5EF4-FFF2-40B4-BE49-F238E27FC236}">
                <a16:creationId xmlns:a16="http://schemas.microsoft.com/office/drawing/2014/main" id="{5EB58E6F-C532-DD4C-8C4C-A445B24440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6096000">
            <a:extLst>
              <a:ext uri="{FF2B5EF4-FFF2-40B4-BE49-F238E27FC236}">
                <a16:creationId xmlns:a16="http://schemas.microsoft.com/office/drawing/2014/main" id="{017BF21D-5DF6-544C-92BB-D9CD980B76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6">
            <a:extLst>
              <a:ext uri="{FF2B5EF4-FFF2-40B4-BE49-F238E27FC236}">
                <a16:creationId xmlns:a16="http://schemas.microsoft.com/office/drawing/2014/main" id="{B87EC78C-17A9-094C-965E-150E0D5C964A}"/>
              </a:ext>
            </a:extLst>
          </p:cNvPr>
          <p:cNvSpPr>
            <a:spLocks noChangeAspect="1" noChangeArrowheads="1"/>
          </p:cNvSpPr>
          <p:nvPr/>
        </p:nvSpPr>
        <p:spPr bwMode="auto">
          <a:xfrm>
            <a:off x="2427239" y="5395574"/>
            <a:ext cx="7137400" cy="354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2ABB7455-4436-A440-9433-816D9A1D2AB9}"/>
              </a:ext>
            </a:extLst>
          </p:cNvPr>
          <p:cNvSpPr txBox="1"/>
          <p:nvPr/>
        </p:nvSpPr>
        <p:spPr>
          <a:xfrm>
            <a:off x="9343536" y="153953"/>
            <a:ext cx="1318161" cy="369332"/>
          </a:xfrm>
          <a:prstGeom prst="rect">
            <a:avLst/>
          </a:prstGeom>
          <a:noFill/>
        </p:spPr>
        <p:txBody>
          <a:bodyPr wrap="square" rtlCol="0">
            <a:spAutoFit/>
          </a:bodyPr>
          <a:lstStyle/>
          <a:p>
            <a:r>
              <a:rPr lang="en-US" dirty="0">
                <a:solidFill>
                  <a:schemeClr val="bg1"/>
                </a:solidFill>
              </a:rPr>
              <a:t>Contact us</a:t>
            </a:r>
          </a:p>
        </p:txBody>
      </p:sp>
      <p:sp>
        <p:nvSpPr>
          <p:cNvPr id="16" name="TextBox 15">
            <a:extLst>
              <a:ext uri="{FF2B5EF4-FFF2-40B4-BE49-F238E27FC236}">
                <a16:creationId xmlns:a16="http://schemas.microsoft.com/office/drawing/2014/main" id="{25130487-4C97-9A40-A22E-1E743CE095E5}"/>
              </a:ext>
            </a:extLst>
          </p:cNvPr>
          <p:cNvSpPr txBox="1"/>
          <p:nvPr/>
        </p:nvSpPr>
        <p:spPr>
          <a:xfrm>
            <a:off x="6890033" y="149452"/>
            <a:ext cx="1425039" cy="369332"/>
          </a:xfrm>
          <a:prstGeom prst="rect">
            <a:avLst/>
          </a:prstGeom>
          <a:noFill/>
        </p:spPr>
        <p:txBody>
          <a:bodyPr wrap="square" rtlCol="0">
            <a:spAutoFit/>
          </a:bodyPr>
          <a:lstStyle/>
          <a:p>
            <a:r>
              <a:rPr lang="en-US" dirty="0">
                <a:solidFill>
                  <a:schemeClr val="bg1"/>
                </a:solidFill>
              </a:rPr>
              <a:t>Services </a:t>
            </a:r>
            <a:endParaRPr lang="en-US" dirty="0"/>
          </a:p>
        </p:txBody>
      </p:sp>
      <p:sp>
        <p:nvSpPr>
          <p:cNvPr id="18" name="TextBox 17">
            <a:extLst>
              <a:ext uri="{FF2B5EF4-FFF2-40B4-BE49-F238E27FC236}">
                <a16:creationId xmlns:a16="http://schemas.microsoft.com/office/drawing/2014/main" id="{7765947D-59A1-8A46-A3C4-BC7A55A413BB}"/>
              </a:ext>
            </a:extLst>
          </p:cNvPr>
          <p:cNvSpPr txBox="1"/>
          <p:nvPr/>
        </p:nvSpPr>
        <p:spPr>
          <a:xfrm>
            <a:off x="8197914" y="153953"/>
            <a:ext cx="1742219" cy="369332"/>
          </a:xfrm>
          <a:prstGeom prst="rect">
            <a:avLst/>
          </a:prstGeom>
          <a:noFill/>
        </p:spPr>
        <p:txBody>
          <a:bodyPr wrap="square" rtlCol="0">
            <a:spAutoFit/>
          </a:bodyPr>
          <a:lstStyle/>
          <a:p>
            <a:r>
              <a:rPr lang="en-US" dirty="0">
                <a:solidFill>
                  <a:schemeClr val="bg1"/>
                </a:solidFill>
              </a:rPr>
              <a:t>About us</a:t>
            </a:r>
            <a:endParaRPr lang="en-US" dirty="0"/>
          </a:p>
        </p:txBody>
      </p:sp>
      <p:sp>
        <p:nvSpPr>
          <p:cNvPr id="10" name="Rectangle 9">
            <a:extLst>
              <a:ext uri="{FF2B5EF4-FFF2-40B4-BE49-F238E27FC236}">
                <a16:creationId xmlns:a16="http://schemas.microsoft.com/office/drawing/2014/main" id="{5A496CB9-8EF8-324E-8F8A-F86E634057B2}"/>
              </a:ext>
            </a:extLst>
          </p:cNvPr>
          <p:cNvSpPr/>
          <p:nvPr/>
        </p:nvSpPr>
        <p:spPr>
          <a:xfrm>
            <a:off x="154430" y="1688399"/>
            <a:ext cx="4678966" cy="5386090"/>
          </a:xfrm>
          <a:prstGeom prst="rect">
            <a:avLst/>
          </a:prstGeom>
        </p:spPr>
        <p:txBody>
          <a:bodyPr wrap="square">
            <a:spAutoFit/>
          </a:bodyPr>
          <a:lstStyle/>
          <a:p>
            <a:r>
              <a:rPr lang="en-US" sz="2800" dirty="0">
                <a:latin typeface="Times" pitchFamily="2" charset="0"/>
              </a:rPr>
              <a:t>Start-up Businesses &amp; strategic planning/execution:  </a:t>
            </a:r>
            <a:endParaRPr lang="en-US" sz="2800" dirty="0"/>
          </a:p>
          <a:p>
            <a:pPr fontAlgn="base"/>
            <a:endParaRPr lang="en-US" dirty="0"/>
          </a:p>
          <a:p>
            <a:pPr fontAlgn="base"/>
            <a:r>
              <a:rPr lang="en-US" b="1" dirty="0"/>
              <a:t>Synergy</a:t>
            </a:r>
            <a:r>
              <a:rPr lang="en-US" b="1" dirty="0">
                <a:solidFill>
                  <a:srgbClr val="0070C0"/>
                </a:solidFill>
              </a:rPr>
              <a:t>5</a:t>
            </a:r>
            <a:r>
              <a:rPr lang="en-US" dirty="0">
                <a:solidFill>
                  <a:srgbClr val="0070C0"/>
                </a:solidFill>
              </a:rPr>
              <a:t> </a:t>
            </a:r>
            <a:r>
              <a:rPr lang="en-US" dirty="0"/>
              <a:t>works collaboratively with startup companies, applying our expertise, and oﬀering guidance in all aspects of building a business.  From formulating strategy and developing business models, to crafting value propositions and optimizing pricing. </a:t>
            </a:r>
            <a:endParaRPr lang="en-US" dirty="0">
              <a:latin typeface="Times" pitchFamily="2" charset="0"/>
            </a:endParaRPr>
          </a:p>
          <a:p>
            <a:pPr fontAlgn="base"/>
            <a:endParaRPr lang="en-US" b="1" dirty="0">
              <a:solidFill>
                <a:srgbClr val="FF0000"/>
              </a:solidFill>
              <a:latin typeface="Times" pitchFamily="2" charset="0"/>
            </a:endParaRPr>
          </a:p>
          <a:p>
            <a:pPr fontAlgn="base"/>
            <a:r>
              <a:rPr lang="en-US" b="1" dirty="0">
                <a:solidFill>
                  <a:srgbClr val="FF0000"/>
                </a:solidFill>
                <a:latin typeface="Times" pitchFamily="2" charset="0"/>
              </a:rPr>
              <a:t>Our focus areas</a:t>
            </a:r>
          </a:p>
          <a:p>
            <a:r>
              <a:rPr lang="en-US" dirty="0">
                <a:latin typeface="Times" pitchFamily="2" charset="0"/>
              </a:rPr>
              <a:t>Idea Creation - Development</a:t>
            </a:r>
          </a:p>
          <a:p>
            <a:r>
              <a:rPr lang="en-US" dirty="0">
                <a:latin typeface="Times" pitchFamily="2" charset="0"/>
              </a:rPr>
              <a:t>Professional Business Plan</a:t>
            </a:r>
          </a:p>
          <a:p>
            <a:r>
              <a:rPr lang="en-US" dirty="0">
                <a:latin typeface="Times" pitchFamily="2" charset="0"/>
              </a:rPr>
              <a:t>Business Model Improvements</a:t>
            </a:r>
          </a:p>
          <a:p>
            <a:r>
              <a:rPr lang="en-US" dirty="0">
                <a:latin typeface="Times" pitchFamily="2" charset="0"/>
              </a:rPr>
              <a:t>Execution</a:t>
            </a:r>
          </a:p>
          <a:p>
            <a:r>
              <a:rPr lang="en-US" dirty="0">
                <a:latin typeface="Times" pitchFamily="2" charset="0"/>
              </a:rPr>
              <a:t>Project Management</a:t>
            </a:r>
          </a:p>
          <a:p>
            <a:r>
              <a:rPr lang="en-US" dirty="0">
                <a:latin typeface="Times" pitchFamily="2" charset="0"/>
              </a:rPr>
              <a:t>Continued Mentorship Post business launch</a:t>
            </a:r>
          </a:p>
          <a:p>
            <a:endParaRPr lang="en-US" b="1" dirty="0">
              <a:solidFill>
                <a:srgbClr val="FF0000"/>
              </a:solidFill>
              <a:latin typeface="Times" pitchFamily="2" charset="0"/>
            </a:endParaRPr>
          </a:p>
        </p:txBody>
      </p:sp>
      <p:pic>
        <p:nvPicPr>
          <p:cNvPr id="4" name="Picture 3" descr="A picture containing person, person&#10;&#10;Description automatically generated">
            <a:extLst>
              <a:ext uri="{FF2B5EF4-FFF2-40B4-BE49-F238E27FC236}">
                <a16:creationId xmlns:a16="http://schemas.microsoft.com/office/drawing/2014/main" id="{ECE70EC8-86CC-F743-83BB-50FC8DF38A13}"/>
              </a:ext>
            </a:extLst>
          </p:cNvPr>
          <p:cNvPicPr>
            <a:picLocks noChangeAspect="1"/>
          </p:cNvPicPr>
          <p:nvPr/>
        </p:nvPicPr>
        <p:blipFill>
          <a:blip r:embed="rId10"/>
          <a:stretch>
            <a:fillRect/>
          </a:stretch>
        </p:blipFill>
        <p:spPr>
          <a:xfrm>
            <a:off x="4818698" y="2327845"/>
            <a:ext cx="7018750" cy="4107198"/>
          </a:xfrm>
          <a:prstGeom prst="rect">
            <a:avLst/>
          </a:prstGeom>
        </p:spPr>
      </p:pic>
    </p:spTree>
    <p:extLst>
      <p:ext uri="{BB962C8B-B14F-4D97-AF65-F5344CB8AC3E}">
        <p14:creationId xmlns:p14="http://schemas.microsoft.com/office/powerpoint/2010/main" val="429161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DAA4-9A0D-0B4A-9989-2D035A5EFBE5}"/>
              </a:ext>
            </a:extLst>
          </p:cNvPr>
          <p:cNvSpPr>
            <a:spLocks noGrp="1"/>
          </p:cNvSpPr>
          <p:nvPr>
            <p:ph type="title"/>
          </p:nvPr>
        </p:nvSpPr>
        <p:spPr/>
        <p:txBody>
          <a:bodyPr vert="horz" lIns="91440" tIns="45720" rIns="91440" bIns="45720" rtlCol="0" anchor="ctr">
            <a:normAutofit/>
          </a:bodyPr>
          <a:lstStyle/>
          <a:p>
            <a:pPr algn="ctr"/>
            <a:r>
              <a:rPr lang="en-US" sz="3600" dirty="0"/>
              <a:t>Win &amp; Win Big</a:t>
            </a:r>
          </a:p>
        </p:txBody>
      </p:sp>
      <p:sp>
        <p:nvSpPr>
          <p:cNvPr id="3" name="Content Placeholder 2">
            <a:extLst>
              <a:ext uri="{FF2B5EF4-FFF2-40B4-BE49-F238E27FC236}">
                <a16:creationId xmlns:a16="http://schemas.microsoft.com/office/drawing/2014/main" id="{872EB3BE-B745-B747-9DCE-698037E8DFD3}"/>
              </a:ext>
            </a:extLst>
          </p:cNvPr>
          <p:cNvSpPr>
            <a:spLocks noGrp="1"/>
          </p:cNvSpPr>
          <p:nvPr>
            <p:ph sz="half" idx="1"/>
          </p:nvPr>
        </p:nvSpPr>
        <p:spPr>
          <a:xfrm>
            <a:off x="406400" y="1690688"/>
            <a:ext cx="3856348" cy="4351338"/>
          </a:xfrm>
        </p:spPr>
        <p:txBody>
          <a:bodyPr vert="horz" lIns="91440" tIns="45720" rIns="91440" bIns="45720" rtlCol="0" anchor="ctr">
            <a:normAutofit/>
          </a:bodyPr>
          <a:lstStyle/>
          <a:p>
            <a:pPr marL="0" indent="0">
              <a:buNone/>
            </a:pPr>
            <a:r>
              <a:rPr lang="en-US" sz="1800" dirty="0"/>
              <a:t>For growth-minded organizations, in highly competitive sectors, seeking to build scalable and sustainable infrastructure. </a:t>
            </a:r>
            <a:r>
              <a:rPr lang="en-US" sz="1800" b="1" dirty="0"/>
              <a:t>Synergy</a:t>
            </a:r>
            <a:r>
              <a:rPr lang="en-US" sz="1800" b="1" dirty="0">
                <a:solidFill>
                  <a:srgbClr val="0070C0"/>
                </a:solidFill>
              </a:rPr>
              <a:t>5</a:t>
            </a:r>
            <a:r>
              <a:rPr lang="en-US" sz="1800" dirty="0"/>
              <a:t> is the catalyst for surpassing your profitability targets over the long run.</a:t>
            </a:r>
          </a:p>
          <a:p>
            <a:pPr marL="0"/>
            <a:endParaRPr lang="en-US" sz="1800" dirty="0"/>
          </a:p>
        </p:txBody>
      </p:sp>
      <p:sp>
        <p:nvSpPr>
          <p:cNvPr id="5" name="AutoShape 2" descr="Image preview">
            <a:extLst>
              <a:ext uri="{FF2B5EF4-FFF2-40B4-BE49-F238E27FC236}">
                <a16:creationId xmlns:a16="http://schemas.microsoft.com/office/drawing/2014/main" id="{C627D719-211B-5C45-BD71-8A59D62F82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Content Placeholder 8" descr="A person in a suit and tie&#10;&#10;Description automatically generated with low confidence">
            <a:extLst>
              <a:ext uri="{FF2B5EF4-FFF2-40B4-BE49-F238E27FC236}">
                <a16:creationId xmlns:a16="http://schemas.microsoft.com/office/drawing/2014/main" id="{391A30DA-92AD-FB44-8E9D-C3EDD5758595}"/>
              </a:ext>
            </a:extLst>
          </p:cNvPr>
          <p:cNvPicPr>
            <a:picLocks noGrp="1" noChangeAspect="1"/>
          </p:cNvPicPr>
          <p:nvPr>
            <p:ph sz="half" idx="2"/>
          </p:nvPr>
        </p:nvPicPr>
        <p:blipFill>
          <a:blip r:embed="rId2"/>
          <a:stretch>
            <a:fillRect/>
          </a:stretch>
        </p:blipFill>
        <p:spPr>
          <a:xfrm>
            <a:off x="4927600" y="1690688"/>
            <a:ext cx="6426200" cy="4284133"/>
          </a:xfrm>
        </p:spPr>
      </p:pic>
    </p:spTree>
    <p:extLst>
      <p:ext uri="{BB962C8B-B14F-4D97-AF65-F5344CB8AC3E}">
        <p14:creationId xmlns:p14="http://schemas.microsoft.com/office/powerpoint/2010/main" val="3056003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A67ED3-B325-724D-A466-2B86CE339D14}"/>
              </a:ext>
            </a:extLst>
          </p:cNvPr>
          <p:cNvSpPr/>
          <p:nvPr/>
        </p:nvSpPr>
        <p:spPr>
          <a:xfrm>
            <a:off x="190499" y="1767006"/>
            <a:ext cx="4595257" cy="332398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We have one goal: </a:t>
            </a:r>
          </a:p>
          <a:p>
            <a:r>
              <a:rPr lang="en-US" sz="2400" b="1" dirty="0">
                <a:latin typeface="Times New Roman" panose="02020603050405020304" pitchFamily="18" charset="0"/>
                <a:cs typeface="Times New Roman" panose="02020603050405020304" pitchFamily="18" charset="0"/>
              </a:rPr>
              <a:t>To help you achieve yours!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support your needs and go to work on helping you realize a higher level of success.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Our job is to help you achieve wins in the short term, but also build infrastructure, scale, and consistency that will help you develop talent and empower your team to drive success  and market share for the years to come.   </a:t>
            </a:r>
            <a:endParaRPr lang="en-US" b="0" i="0" u="none" strike="noStrike" dirty="0">
              <a:effectLst/>
              <a:latin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id="{7B93C265-79AC-3C40-A17B-4F439A6DD86D}"/>
              </a:ext>
            </a:extLst>
          </p:cNvPr>
          <p:cNvSpPr/>
          <p:nvPr/>
        </p:nvSpPr>
        <p:spPr>
          <a:xfrm>
            <a:off x="190499" y="5629921"/>
            <a:ext cx="4595257" cy="433137"/>
          </a:xfrm>
          <a:prstGeom prst="roundRect">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Schedule your 30 Minute Complimentary Consultation</a:t>
            </a:r>
          </a:p>
        </p:txBody>
      </p:sp>
      <p:pic>
        <p:nvPicPr>
          <p:cNvPr id="17" name="Picture 16" descr="Graphical user interface, website&#10;&#10;Description automatically generated">
            <a:extLst>
              <a:ext uri="{FF2B5EF4-FFF2-40B4-BE49-F238E27FC236}">
                <a16:creationId xmlns:a16="http://schemas.microsoft.com/office/drawing/2014/main" id="{770C872E-ABDD-4541-95D7-EEAD14FE620D}"/>
              </a:ext>
            </a:extLst>
          </p:cNvPr>
          <p:cNvPicPr>
            <a:picLocks noChangeAspect="1"/>
          </p:cNvPicPr>
          <p:nvPr/>
        </p:nvPicPr>
        <p:blipFill>
          <a:blip r:embed="rId2"/>
          <a:stretch>
            <a:fillRect/>
          </a:stretch>
        </p:blipFill>
        <p:spPr>
          <a:xfrm>
            <a:off x="5017647" y="1495761"/>
            <a:ext cx="6856853" cy="4525783"/>
          </a:xfrm>
          <a:prstGeom prst="rect">
            <a:avLst/>
          </a:prstGeom>
        </p:spPr>
      </p:pic>
    </p:spTree>
    <p:extLst>
      <p:ext uri="{BB962C8B-B14F-4D97-AF65-F5344CB8AC3E}">
        <p14:creationId xmlns:p14="http://schemas.microsoft.com/office/powerpoint/2010/main" val="138083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A3D47E6-A29B-2447-91E6-0872B4806062}"/>
              </a:ext>
            </a:extLst>
          </p:cNvPr>
          <p:cNvSpPr>
            <a:spLocks noGrp="1"/>
          </p:cNvSpPr>
          <p:nvPr>
            <p:ph sz="half" idx="1"/>
          </p:nvPr>
        </p:nvSpPr>
        <p:spPr>
          <a:xfrm>
            <a:off x="338579" y="1684223"/>
            <a:ext cx="5181600" cy="4351338"/>
          </a:xfrm>
        </p:spPr>
        <p:txBody>
          <a:bodyPr>
            <a:normAutofit/>
          </a:bodyPr>
          <a:lstStyle/>
          <a:p>
            <a:pPr marL="0" indent="0">
              <a:buNone/>
            </a:pPr>
            <a:r>
              <a:rPr lang="en-US" sz="1900" b="1" dirty="0">
                <a:latin typeface="Times New Roman" panose="02020603050405020304" pitchFamily="18" charset="0"/>
                <a:cs typeface="Times New Roman" panose="02020603050405020304" pitchFamily="18" charset="0"/>
              </a:rPr>
              <a:t>OUR APPROACH TO DRIVING VALUE TO YOUR ORGANIZATION:</a:t>
            </a:r>
          </a:p>
          <a:p>
            <a:r>
              <a:rPr lang="en-US" sz="1900" dirty="0">
                <a:latin typeface="Times New Roman" panose="02020603050405020304" pitchFamily="18" charset="0"/>
                <a:cs typeface="Times New Roman" panose="02020603050405020304" pitchFamily="18" charset="0"/>
              </a:rPr>
              <a:t>Eliminates barriers to ensure operational excellence</a:t>
            </a:r>
          </a:p>
          <a:p>
            <a:r>
              <a:rPr lang="en-US" sz="1900" dirty="0">
                <a:latin typeface="Times New Roman" panose="02020603050405020304" pitchFamily="18" charset="0"/>
                <a:cs typeface="Times New Roman" panose="02020603050405020304" pitchFamily="18" charset="0"/>
              </a:rPr>
              <a:t>Identifies and builds existing capabilities at scale to drive structural change</a:t>
            </a:r>
          </a:p>
          <a:p>
            <a:r>
              <a:rPr lang="en-US" sz="1900" dirty="0">
                <a:latin typeface="Times New Roman" panose="02020603050405020304" pitchFamily="18" charset="0"/>
                <a:cs typeface="Times New Roman" panose="02020603050405020304" pitchFamily="18" charset="0"/>
              </a:rPr>
              <a:t>Strategically positions your talent, aligning to organizational strategic objectives</a:t>
            </a:r>
          </a:p>
          <a:p>
            <a:r>
              <a:rPr lang="en-US" sz="1900" dirty="0">
                <a:latin typeface="Times New Roman" panose="02020603050405020304" pitchFamily="18" charset="0"/>
                <a:cs typeface="Times New Roman" panose="02020603050405020304" pitchFamily="18" charset="0"/>
              </a:rPr>
              <a:t>Turns one-time customers into lifetime champions</a:t>
            </a:r>
          </a:p>
          <a:p>
            <a:r>
              <a:rPr lang="en-US" sz="1900" dirty="0">
                <a:latin typeface="Times New Roman" panose="02020603050405020304" pitchFamily="18" charset="0"/>
                <a:cs typeface="Times New Roman" panose="02020603050405020304" pitchFamily="18" charset="0"/>
              </a:rPr>
              <a:t>Recognizes opportunities to close gaps and gain market share</a:t>
            </a:r>
          </a:p>
          <a:p>
            <a:endParaRPr lang="en-US" dirty="0"/>
          </a:p>
        </p:txBody>
      </p:sp>
      <p:pic>
        <p:nvPicPr>
          <p:cNvPr id="14" name="Content Placeholder 13" descr="A group of people in a discussion&#10;&#10;Description automatically generated with low confidence">
            <a:extLst>
              <a:ext uri="{FF2B5EF4-FFF2-40B4-BE49-F238E27FC236}">
                <a16:creationId xmlns:a16="http://schemas.microsoft.com/office/drawing/2014/main" id="{6C9EAD23-56FB-D344-8EDF-8CB67E8D5A9D}"/>
              </a:ext>
            </a:extLst>
          </p:cNvPr>
          <p:cNvPicPr>
            <a:picLocks noGrp="1" noChangeAspect="1"/>
          </p:cNvPicPr>
          <p:nvPr>
            <p:ph sz="half" idx="2"/>
          </p:nvPr>
        </p:nvPicPr>
        <p:blipFill>
          <a:blip r:embed="rId2"/>
          <a:stretch>
            <a:fillRect/>
          </a:stretch>
        </p:blipFill>
        <p:spPr>
          <a:xfrm>
            <a:off x="5577221" y="1684224"/>
            <a:ext cx="6370949" cy="4139772"/>
          </a:xfrm>
        </p:spPr>
      </p:pic>
    </p:spTree>
    <p:extLst>
      <p:ext uri="{BB962C8B-B14F-4D97-AF65-F5344CB8AC3E}">
        <p14:creationId xmlns:p14="http://schemas.microsoft.com/office/powerpoint/2010/main" val="376562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740275-A062-2741-8967-8E261D14731C}"/>
              </a:ext>
            </a:extLst>
          </p:cNvPr>
          <p:cNvSpPr>
            <a:spLocks noGrp="1"/>
          </p:cNvSpPr>
          <p:nvPr>
            <p:ph sz="half" idx="1"/>
          </p:nvPr>
        </p:nvSpPr>
        <p:spPr>
          <a:xfrm>
            <a:off x="300872" y="1825625"/>
            <a:ext cx="5181600" cy="4351338"/>
          </a:xfrm>
        </p:spPr>
        <p:txBody>
          <a:bodyPr>
            <a:normAutofit/>
          </a:bodyPr>
          <a:lstStyle/>
          <a:p>
            <a:pPr marL="0" indent="0" fontAlgn="base">
              <a:buNone/>
            </a:pPr>
            <a:r>
              <a:rPr lang="en-US" sz="2400" b="1" dirty="0">
                <a:latin typeface="Times New Roman" panose="02020603050405020304" pitchFamily="18" charset="0"/>
                <a:cs typeface="Times New Roman" panose="02020603050405020304" pitchFamily="18" charset="0"/>
              </a:rPr>
              <a:t>Synergy5’s Essential start up Framework</a:t>
            </a:r>
          </a:p>
          <a:p>
            <a:pPr marL="0" indent="0" fontAlgn="base">
              <a:buNone/>
            </a:pPr>
            <a:r>
              <a:rPr lang="en-US" sz="2000" b="1" dirty="0">
                <a:latin typeface="Times New Roman" panose="02020603050405020304" pitchFamily="18" charset="0"/>
                <a:cs typeface="Times New Roman" panose="02020603050405020304" pitchFamily="18" charset="0"/>
              </a:rPr>
              <a:t>Our mission</a:t>
            </a:r>
            <a:r>
              <a:rPr lang="en-US" sz="2000" dirty="0">
                <a:latin typeface="Times New Roman" panose="02020603050405020304" pitchFamily="18" charset="0"/>
                <a:cs typeface="Times New Roman" panose="02020603050405020304" pitchFamily="18" charset="0"/>
              </a:rPr>
              <a:t> is to encompass your vision and passion to create a culture and direction that creates a best in class experience for your customers.   </a:t>
            </a:r>
            <a:endParaRPr lang="en-US" sz="2000" b="1" dirty="0">
              <a:latin typeface="Times New Roman" panose="02020603050405020304" pitchFamily="18" charset="0"/>
              <a:cs typeface="Times New Roman" panose="02020603050405020304" pitchFamily="18" charset="0"/>
            </a:endParaRPr>
          </a:p>
          <a:p>
            <a:pPr fontAlgn="base"/>
            <a:r>
              <a:rPr lang="en-US" sz="2000" b="1" dirty="0">
                <a:latin typeface="Times New Roman" panose="02020603050405020304" pitchFamily="18" charset="0"/>
                <a:cs typeface="Times New Roman" panose="02020603050405020304" pitchFamily="18" charset="0"/>
              </a:rPr>
              <a:t>Go To Market with Confidence</a:t>
            </a:r>
          </a:p>
          <a:p>
            <a:pPr fontAlgn="base"/>
            <a:r>
              <a:rPr lang="en-US" sz="2000" b="1" dirty="0">
                <a:latin typeface="Times New Roman" panose="02020603050405020304" pitchFamily="18" charset="0"/>
                <a:cs typeface="Times New Roman" panose="02020603050405020304" pitchFamily="18" charset="0"/>
              </a:rPr>
              <a:t>Strategy and Planning</a:t>
            </a:r>
          </a:p>
          <a:p>
            <a:pPr fontAlgn="base"/>
            <a:r>
              <a:rPr lang="en-US" sz="2000" b="1" dirty="0">
                <a:latin typeface="Times New Roman" panose="02020603050405020304" pitchFamily="18" charset="0"/>
                <a:cs typeface="Times New Roman" panose="02020603050405020304" pitchFamily="18" charset="0"/>
              </a:rPr>
              <a:t>Build a Culture of Success</a:t>
            </a:r>
          </a:p>
          <a:p>
            <a:pPr marL="0" indent="0" fontAlgn="base">
              <a:buNone/>
            </a:pPr>
            <a:endParaRPr lang="en-US" b="1" dirty="0"/>
          </a:p>
        </p:txBody>
      </p:sp>
      <p:pic>
        <p:nvPicPr>
          <p:cNvPr id="7" name="Content Placeholder 6" descr="A picture containing graphical user interface&#10;&#10;Description automatically generated">
            <a:extLst>
              <a:ext uri="{FF2B5EF4-FFF2-40B4-BE49-F238E27FC236}">
                <a16:creationId xmlns:a16="http://schemas.microsoft.com/office/drawing/2014/main" id="{76705B19-DF82-D94F-B041-F651570969EC}"/>
              </a:ext>
            </a:extLst>
          </p:cNvPr>
          <p:cNvPicPr>
            <a:picLocks noGrp="1" noChangeAspect="1"/>
          </p:cNvPicPr>
          <p:nvPr>
            <p:ph sz="half" idx="2"/>
          </p:nvPr>
        </p:nvPicPr>
        <p:blipFill>
          <a:blip r:embed="rId3"/>
          <a:stretch>
            <a:fillRect/>
          </a:stretch>
        </p:blipFill>
        <p:spPr>
          <a:xfrm>
            <a:off x="5144495" y="2262433"/>
            <a:ext cx="6969768" cy="2739583"/>
          </a:xfrm>
        </p:spPr>
      </p:pic>
      <p:sp>
        <p:nvSpPr>
          <p:cNvPr id="4" name="Rounded Rectangle 3">
            <a:extLst>
              <a:ext uri="{FF2B5EF4-FFF2-40B4-BE49-F238E27FC236}">
                <a16:creationId xmlns:a16="http://schemas.microsoft.com/office/drawing/2014/main" id="{F025F862-F065-3B4F-81D0-95627E3BD79A}"/>
              </a:ext>
            </a:extLst>
          </p:cNvPr>
          <p:cNvSpPr/>
          <p:nvPr/>
        </p:nvSpPr>
        <p:spPr>
          <a:xfrm>
            <a:off x="214678" y="5463633"/>
            <a:ext cx="4735942" cy="433137"/>
          </a:xfrm>
          <a:prstGeom prst="roundRect">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Schedule your 30 Minute Complimentary Consultation</a:t>
            </a:r>
          </a:p>
        </p:txBody>
      </p:sp>
    </p:spTree>
    <p:extLst>
      <p:ext uri="{BB962C8B-B14F-4D97-AF65-F5344CB8AC3E}">
        <p14:creationId xmlns:p14="http://schemas.microsoft.com/office/powerpoint/2010/main" val="254289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0BEBD0-DD93-4C41-A9DE-32D628979087}"/>
              </a:ext>
            </a:extLst>
          </p:cNvPr>
          <p:cNvSpPr>
            <a:spLocks noGrp="1"/>
          </p:cNvSpPr>
          <p:nvPr>
            <p:ph type="ctrTitle"/>
          </p:nvPr>
        </p:nvSpPr>
        <p:spPr>
          <a:xfrm>
            <a:off x="0" y="0"/>
            <a:ext cx="12192000" cy="2387600"/>
          </a:xfrm>
          <a:solidFill>
            <a:srgbClr val="141754"/>
          </a:solidFill>
          <a:ln>
            <a:solidFill>
              <a:schemeClr val="accent1"/>
            </a:solidFill>
          </a:ln>
        </p:spPr>
        <p:txBody>
          <a:bodyPr/>
          <a:lstStyle/>
          <a:p>
            <a:r>
              <a:rPr lang="en-US" b="1" dirty="0">
                <a:solidFill>
                  <a:srgbClr val="FFFFFF"/>
                </a:solidFill>
                <a:latin typeface="Times New Roman" panose="02020603050405020304" pitchFamily="18" charset="0"/>
                <a:cs typeface="Times New Roman" panose="02020603050405020304" pitchFamily="18" charset="0"/>
              </a:rPr>
              <a:t>Ready to get started?</a:t>
            </a:r>
            <a:br>
              <a:rPr lang="en-US" b="1" dirty="0">
                <a:solidFill>
                  <a:srgbClr val="FFFFFF"/>
                </a:solidFill>
                <a:latin typeface="Times New Roman" panose="02020603050405020304" pitchFamily="18" charset="0"/>
                <a:cs typeface="Times New Roman" panose="02020603050405020304" pitchFamily="18" charset="0"/>
              </a:rPr>
            </a:br>
            <a:endParaRPr lang="en-US" b="1" dirty="0">
              <a:solidFill>
                <a:srgbClr val="FFFFFF"/>
              </a:solidFill>
              <a:latin typeface="Times New Roman" panose="02020603050405020304" pitchFamily="18" charset="0"/>
              <a:cs typeface="Times New Roman" panose="02020603050405020304" pitchFamily="18" charset="0"/>
            </a:endParaRPr>
          </a:p>
        </p:txBody>
      </p:sp>
      <p:sp>
        <p:nvSpPr>
          <p:cNvPr id="13" name="Rounded Rectangle 12">
            <a:extLst>
              <a:ext uri="{FF2B5EF4-FFF2-40B4-BE49-F238E27FC236}">
                <a16:creationId xmlns:a16="http://schemas.microsoft.com/office/drawing/2014/main" id="{23727F04-3C97-7940-9A76-57470A6F89C3}"/>
              </a:ext>
            </a:extLst>
          </p:cNvPr>
          <p:cNvSpPr/>
          <p:nvPr/>
        </p:nvSpPr>
        <p:spPr>
          <a:xfrm>
            <a:off x="3613469" y="1664999"/>
            <a:ext cx="4735942" cy="433137"/>
          </a:xfrm>
          <a:prstGeom prst="roundRect">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Schedule your 30 Minute Complimentary Consultation</a:t>
            </a:r>
          </a:p>
        </p:txBody>
      </p:sp>
      <p:pic>
        <p:nvPicPr>
          <p:cNvPr id="4" name="Content Placeholder 4" descr="Text&#10;&#10;Description automatically generated">
            <a:extLst>
              <a:ext uri="{FF2B5EF4-FFF2-40B4-BE49-F238E27FC236}">
                <a16:creationId xmlns:a16="http://schemas.microsoft.com/office/drawing/2014/main" id="{A9EDF71C-4B8D-C044-91E4-586F45F86745}"/>
              </a:ext>
            </a:extLst>
          </p:cNvPr>
          <p:cNvPicPr>
            <a:picLocks noChangeAspect="1"/>
          </p:cNvPicPr>
          <p:nvPr/>
        </p:nvPicPr>
        <p:blipFill>
          <a:blip r:embed="rId2"/>
          <a:stretch>
            <a:fillRect/>
          </a:stretch>
        </p:blipFill>
        <p:spPr>
          <a:xfrm>
            <a:off x="551468" y="2574469"/>
            <a:ext cx="11089064" cy="4065991"/>
          </a:xfrm>
          <a:prstGeom prst="rect">
            <a:avLst/>
          </a:prstGeom>
        </p:spPr>
      </p:pic>
    </p:spTree>
    <p:extLst>
      <p:ext uri="{BB962C8B-B14F-4D97-AF65-F5344CB8AC3E}">
        <p14:creationId xmlns:p14="http://schemas.microsoft.com/office/powerpoint/2010/main" val="562290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3523AF1-60DA-994E-BF2B-BCCA450A808E}"/>
              </a:ext>
            </a:extLst>
          </p:cNvPr>
          <p:cNvSpPr/>
          <p:nvPr/>
        </p:nvSpPr>
        <p:spPr>
          <a:xfrm>
            <a:off x="0" y="2328084"/>
            <a:ext cx="12192000" cy="452991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E091B5-01C0-B342-B1CF-03600DF14268}"/>
              </a:ext>
            </a:extLst>
          </p:cNvPr>
          <p:cNvSpPr txBox="1"/>
          <p:nvPr/>
        </p:nvSpPr>
        <p:spPr>
          <a:xfrm>
            <a:off x="308758" y="3079529"/>
            <a:ext cx="6543304" cy="923330"/>
          </a:xfrm>
          <a:prstGeom prst="rect">
            <a:avLst/>
          </a:prstGeom>
          <a:noFill/>
        </p:spPr>
        <p:txBody>
          <a:bodyPr wrap="square" rtlCol="0">
            <a:spAutoFit/>
          </a:bodyPr>
          <a:lstStyle/>
          <a:p>
            <a:r>
              <a:rPr lang="en-US" b="1" cap="all" dirty="0">
                <a:solidFill>
                  <a:schemeClr val="bg1"/>
                </a:solidFill>
                <a:latin typeface="Times New Roman" panose="02020603050405020304" pitchFamily="18" charset="0"/>
                <a:cs typeface="Times New Roman" panose="02020603050405020304" pitchFamily="18" charset="0"/>
              </a:rPr>
              <a:t>SUBSCRIBE</a:t>
            </a:r>
          </a:p>
          <a:p>
            <a:r>
              <a:rPr lang="en-US" dirty="0">
                <a:solidFill>
                  <a:schemeClr val="bg1"/>
                </a:solidFill>
                <a:latin typeface="Times New Roman" panose="02020603050405020304" pitchFamily="18" charset="0"/>
                <a:cs typeface="Times New Roman" panose="02020603050405020304" pitchFamily="18" charset="0"/>
              </a:rPr>
              <a:t>Gain valuable insight proven to help you streamline your business.</a:t>
            </a:r>
          </a:p>
          <a:p>
            <a:pPr fontAlgn="b"/>
            <a:r>
              <a:rPr lang="en-US" dirty="0">
                <a:solidFill>
                  <a:schemeClr val="bg1"/>
                </a:solidFill>
                <a:latin typeface="Times New Roman" panose="02020603050405020304" pitchFamily="18" charset="0"/>
                <a:cs typeface="Times New Roman" panose="02020603050405020304" pitchFamily="18" charset="0"/>
              </a:rPr>
              <a:t> </a:t>
            </a:r>
          </a:p>
        </p:txBody>
      </p:sp>
      <p:sp>
        <p:nvSpPr>
          <p:cNvPr id="10" name="Rounded Rectangle 9">
            <a:extLst>
              <a:ext uri="{FF2B5EF4-FFF2-40B4-BE49-F238E27FC236}">
                <a16:creationId xmlns:a16="http://schemas.microsoft.com/office/drawing/2014/main" id="{2985E287-35A1-7541-B33E-7FEC62414DA1}"/>
              </a:ext>
            </a:extLst>
          </p:cNvPr>
          <p:cNvSpPr/>
          <p:nvPr/>
        </p:nvSpPr>
        <p:spPr>
          <a:xfrm>
            <a:off x="3087584" y="3826501"/>
            <a:ext cx="1137393" cy="52964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Times New Roman" panose="02020603050405020304" pitchFamily="18" charset="0"/>
                <a:cs typeface="Times New Roman" panose="02020603050405020304" pitchFamily="18" charset="0"/>
              </a:rPr>
              <a:t>SIGN UP</a:t>
            </a:r>
            <a:endParaRPr lang="en-US" dirty="0">
              <a:solidFill>
                <a:schemeClr val="tx1"/>
              </a:solidFill>
              <a:highlight>
                <a:srgbClr val="FFFF00"/>
              </a:highlight>
            </a:endParaRPr>
          </a:p>
        </p:txBody>
      </p:sp>
      <p:sp>
        <p:nvSpPr>
          <p:cNvPr id="11" name="TextBox 10">
            <a:extLst>
              <a:ext uri="{FF2B5EF4-FFF2-40B4-BE49-F238E27FC236}">
                <a16:creationId xmlns:a16="http://schemas.microsoft.com/office/drawing/2014/main" id="{A9694EF5-A8AE-774D-B741-63F30AC8683D}"/>
              </a:ext>
            </a:extLst>
          </p:cNvPr>
          <p:cNvSpPr txBox="1"/>
          <p:nvPr/>
        </p:nvSpPr>
        <p:spPr>
          <a:xfrm>
            <a:off x="427511" y="3906659"/>
            <a:ext cx="2541320" cy="369332"/>
          </a:xfrm>
          <a:prstGeom prst="rect">
            <a:avLst/>
          </a:prstGeom>
          <a:solidFill>
            <a:schemeClr val="bg1"/>
          </a:solidFill>
        </p:spPr>
        <p:txBody>
          <a:bodyPr wrap="square" rtlCol="0">
            <a:spAutoFit/>
          </a:bodyPr>
          <a:lstStyle/>
          <a:p>
            <a:r>
              <a:rPr lang="en-US" dirty="0">
                <a:solidFill>
                  <a:schemeClr val="bg1">
                    <a:lumMod val="75000"/>
                  </a:schemeClr>
                </a:solidFill>
              </a:rPr>
              <a:t>Email Address</a:t>
            </a:r>
          </a:p>
        </p:txBody>
      </p:sp>
      <p:sp>
        <p:nvSpPr>
          <p:cNvPr id="13" name="TextBox 12">
            <a:extLst>
              <a:ext uri="{FF2B5EF4-FFF2-40B4-BE49-F238E27FC236}">
                <a16:creationId xmlns:a16="http://schemas.microsoft.com/office/drawing/2014/main" id="{70E34E80-2AFB-D743-8C0B-83A8F67D07C3}"/>
              </a:ext>
            </a:extLst>
          </p:cNvPr>
          <p:cNvSpPr txBox="1"/>
          <p:nvPr/>
        </p:nvSpPr>
        <p:spPr>
          <a:xfrm>
            <a:off x="4118099" y="6263588"/>
            <a:ext cx="5118265" cy="276999"/>
          </a:xfrm>
          <a:prstGeom prst="rect">
            <a:avLst/>
          </a:prstGeom>
          <a:noFill/>
        </p:spPr>
        <p:txBody>
          <a:bodyPr wrap="square" rtlCol="0">
            <a:spAutoFit/>
          </a:bodyPr>
          <a:lstStyle/>
          <a:p>
            <a:r>
              <a:rPr lang="en-US" sz="1200" dirty="0">
                <a:solidFill>
                  <a:schemeClr val="bg1"/>
                </a:solidFill>
                <a:hlinkClick r:id="rId2">
                  <a:extLst>
                    <a:ext uri="{A12FA001-AC4F-418D-AE19-62706E023703}">
                      <ahyp:hlinkClr xmlns:ahyp="http://schemas.microsoft.com/office/drawing/2018/hyperlinkcolor" val="tx"/>
                    </a:ext>
                  </a:extLst>
                </a:hlinkClick>
              </a:rPr>
              <a:t>COPYRIGHT © 2019 FCO, LLC. ALL RIGHTS RESERVED</a:t>
            </a:r>
            <a:endParaRPr lang="en-US" sz="1200" dirty="0">
              <a:solidFill>
                <a:schemeClr val="bg1"/>
              </a:solidFill>
            </a:endParaRPr>
          </a:p>
        </p:txBody>
      </p:sp>
      <p:sp>
        <p:nvSpPr>
          <p:cNvPr id="14" name="TextBox 13">
            <a:extLst>
              <a:ext uri="{FF2B5EF4-FFF2-40B4-BE49-F238E27FC236}">
                <a16:creationId xmlns:a16="http://schemas.microsoft.com/office/drawing/2014/main" id="{9F108996-B6F7-4B43-B25C-3D57807A6FFE}"/>
              </a:ext>
            </a:extLst>
          </p:cNvPr>
          <p:cNvSpPr txBox="1"/>
          <p:nvPr/>
        </p:nvSpPr>
        <p:spPr>
          <a:xfrm>
            <a:off x="7065818" y="3105834"/>
            <a:ext cx="2600696" cy="646331"/>
          </a:xfrm>
          <a:prstGeom prst="rect">
            <a:avLst/>
          </a:prstGeom>
          <a:noFill/>
        </p:spPr>
        <p:txBody>
          <a:bodyPr wrap="square" rtlCol="0">
            <a:spAutoFit/>
          </a:bodyPr>
          <a:lstStyle/>
          <a:p>
            <a:r>
              <a:rPr lang="en-US" dirty="0">
                <a:solidFill>
                  <a:schemeClr val="bg1"/>
                </a:solidFill>
              </a:rPr>
              <a:t>Connect</a:t>
            </a:r>
          </a:p>
          <a:p>
            <a:r>
              <a:rPr lang="en-US" dirty="0">
                <a:solidFill>
                  <a:schemeClr val="bg1"/>
                </a:solidFill>
              </a:rPr>
              <a:t>XXXXX@synergy5.com</a:t>
            </a:r>
          </a:p>
        </p:txBody>
      </p:sp>
      <p:pic>
        <p:nvPicPr>
          <p:cNvPr id="15" name="Picture 16" descr="India warns Twitter, says misrepresentation of map unacceptable - The  Shillong Times">
            <a:extLst>
              <a:ext uri="{FF2B5EF4-FFF2-40B4-BE49-F238E27FC236}">
                <a16:creationId xmlns:a16="http://schemas.microsoft.com/office/drawing/2014/main" id="{7B5D3F40-6AD2-764A-91A4-AD7BE9325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340" y="4184492"/>
            <a:ext cx="875956" cy="8759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Facebook - Log In or Sign Up">
            <a:extLst>
              <a:ext uri="{FF2B5EF4-FFF2-40B4-BE49-F238E27FC236}">
                <a16:creationId xmlns:a16="http://schemas.microsoft.com/office/drawing/2014/main" id="{A6216BE0-552B-7B40-BD12-0831CA9D6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5387" y="4339201"/>
            <a:ext cx="586636" cy="5866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2" descr="Instagram | Know Your Meme">
            <a:extLst>
              <a:ext uri="{FF2B5EF4-FFF2-40B4-BE49-F238E27FC236}">
                <a16:creationId xmlns:a16="http://schemas.microsoft.com/office/drawing/2014/main" id="{470DFE0D-7DE0-C149-95D7-04FA9E5C88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68" r="20244"/>
          <a:stretch/>
        </p:blipFill>
        <p:spPr bwMode="auto">
          <a:xfrm>
            <a:off x="7183725" y="4371958"/>
            <a:ext cx="495615" cy="4593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F68E8F9-FD5A-674C-91D3-878D5969460E}"/>
              </a:ext>
            </a:extLst>
          </p:cNvPr>
          <p:cNvSpPr txBox="1"/>
          <p:nvPr/>
        </p:nvSpPr>
        <p:spPr>
          <a:xfrm>
            <a:off x="9904020" y="3075662"/>
            <a:ext cx="3408218" cy="1200329"/>
          </a:xfrm>
          <a:prstGeom prst="rect">
            <a:avLst/>
          </a:prstGeom>
          <a:noFill/>
        </p:spPr>
        <p:txBody>
          <a:bodyPr wrap="square" rtlCol="0">
            <a:spAutoFit/>
          </a:bodyPr>
          <a:lstStyle/>
          <a:p>
            <a:r>
              <a:rPr lang="en-US" b="1" dirty="0">
                <a:solidFill>
                  <a:schemeClr val="bg1"/>
                </a:solidFill>
              </a:rPr>
              <a:t>COMPANY</a:t>
            </a:r>
            <a:endParaRPr lang="en-US" dirty="0">
              <a:solidFill>
                <a:schemeClr val="bg1"/>
              </a:solidFill>
            </a:endParaRPr>
          </a:p>
          <a:p>
            <a:r>
              <a:rPr lang="en-US" dirty="0">
                <a:solidFill>
                  <a:schemeClr val="bg1"/>
                </a:solidFill>
                <a:hlinkClick r:id="rId6">
                  <a:extLst>
                    <a:ext uri="{A12FA001-AC4F-418D-AE19-62706E023703}">
                      <ahyp:hlinkClr xmlns:ahyp="http://schemas.microsoft.com/office/drawing/2018/hyperlinkcolor" val="tx"/>
                    </a:ext>
                  </a:extLst>
                </a:hlinkClick>
              </a:rPr>
              <a:t>About</a:t>
            </a:r>
            <a:r>
              <a:rPr lang="en-US" dirty="0">
                <a:solidFill>
                  <a:schemeClr val="bg1"/>
                </a:solidFill>
              </a:rPr>
              <a:t> </a:t>
            </a:r>
          </a:p>
          <a:p>
            <a:r>
              <a:rPr lang="en-US" dirty="0">
                <a:solidFill>
                  <a:schemeClr val="bg1"/>
                </a:solidFill>
                <a:hlinkClick r:id="rId7">
                  <a:extLst>
                    <a:ext uri="{A12FA001-AC4F-418D-AE19-62706E023703}">
                      <ahyp:hlinkClr xmlns:ahyp="http://schemas.microsoft.com/office/drawing/2018/hyperlinkcolor" val="tx"/>
                    </a:ext>
                  </a:extLst>
                </a:hlinkClick>
              </a:rPr>
              <a:t>Privacy Policy</a:t>
            </a:r>
            <a:r>
              <a:rPr lang="en-US" dirty="0">
                <a:solidFill>
                  <a:schemeClr val="bg1"/>
                </a:solidFill>
              </a:rPr>
              <a:t> </a:t>
            </a:r>
          </a:p>
          <a:p>
            <a:r>
              <a:rPr lang="en-US" dirty="0">
                <a:solidFill>
                  <a:schemeClr val="bg1"/>
                </a:solidFill>
                <a:hlinkClick r:id="rId2">
                  <a:extLst>
                    <a:ext uri="{A12FA001-AC4F-418D-AE19-62706E023703}">
                      <ahyp:hlinkClr xmlns:ahyp="http://schemas.microsoft.com/office/drawing/2018/hyperlinkcolor" val="tx"/>
                    </a:ext>
                  </a:extLst>
                </a:hlinkClick>
              </a:rPr>
              <a:t>Terms of Service </a:t>
            </a:r>
            <a:r>
              <a:rPr lang="en-US" dirty="0">
                <a:solidFill>
                  <a:schemeClr val="bg1"/>
                </a:solidFill>
              </a:rPr>
              <a:t> </a:t>
            </a:r>
          </a:p>
        </p:txBody>
      </p:sp>
    </p:spTree>
    <p:extLst>
      <p:ext uri="{BB962C8B-B14F-4D97-AF65-F5344CB8AC3E}">
        <p14:creationId xmlns:p14="http://schemas.microsoft.com/office/powerpoint/2010/main" val="843260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76BA1C-16CC-4A40-BC5B-216A26FBB3F4}"/>
              </a:ext>
            </a:extLst>
          </p:cNvPr>
          <p:cNvSpPr/>
          <p:nvPr/>
        </p:nvSpPr>
        <p:spPr>
          <a:xfrm>
            <a:off x="-44450" y="-29575"/>
            <a:ext cx="12280900" cy="1655121"/>
          </a:xfrm>
          <a:prstGeom prst="rect">
            <a:avLst/>
          </a:prstGeom>
          <a:solidFill>
            <a:srgbClr val="14175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endParaRPr lang="en-US" dirty="0">
              <a:effectLst/>
            </a:endParaRPr>
          </a:p>
        </p:txBody>
      </p:sp>
      <p:pic>
        <p:nvPicPr>
          <p:cNvPr id="1040" name="Picture 16" descr="India warns Twitter, says misrepresentation of map unacceptable - The  Shillong Times">
            <a:extLst>
              <a:ext uri="{FF2B5EF4-FFF2-40B4-BE49-F238E27FC236}">
                <a16:creationId xmlns:a16="http://schemas.microsoft.com/office/drawing/2014/main" id="{B7EB494A-3DCF-7A42-BABC-CFEF68DA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639" y="748270"/>
            <a:ext cx="875956" cy="875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acebook - Log In or Sign Up">
            <a:extLst>
              <a:ext uri="{FF2B5EF4-FFF2-40B4-BE49-F238E27FC236}">
                <a16:creationId xmlns:a16="http://schemas.microsoft.com/office/drawing/2014/main" id="{D0FF55E4-F703-8B4C-A825-06B0452CD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436" y="892930"/>
            <a:ext cx="586636" cy="58663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nstagram | Know Your Meme">
            <a:extLst>
              <a:ext uri="{FF2B5EF4-FFF2-40B4-BE49-F238E27FC236}">
                <a16:creationId xmlns:a16="http://schemas.microsoft.com/office/drawing/2014/main" id="{FB311C70-04E3-9C45-BB7A-B036461F05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68" r="20244"/>
          <a:stretch/>
        </p:blipFill>
        <p:spPr bwMode="auto">
          <a:xfrm>
            <a:off x="9069024" y="956567"/>
            <a:ext cx="495615" cy="4593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CC0F0C-B5BA-1342-9053-3C915C7E56BA}"/>
              </a:ext>
            </a:extLst>
          </p:cNvPr>
          <p:cNvPicPr>
            <a:picLocks noChangeAspect="1"/>
          </p:cNvPicPr>
          <p:nvPr/>
        </p:nvPicPr>
        <p:blipFill rotWithShape="1">
          <a:blip r:embed="rId6"/>
          <a:srcRect l="25784" t="37157" r="28811" b="34043"/>
          <a:stretch/>
        </p:blipFill>
        <p:spPr>
          <a:xfrm>
            <a:off x="493086" y="158399"/>
            <a:ext cx="2162432" cy="1371601"/>
          </a:xfrm>
          <a:prstGeom prst="rect">
            <a:avLst/>
          </a:prstGeom>
          <a:solidFill>
            <a:srgbClr val="141754"/>
          </a:solidFill>
        </p:spPr>
      </p:pic>
      <p:pic>
        <p:nvPicPr>
          <p:cNvPr id="1025" name="Picture 1" descr="page1image6236480">
            <a:extLst>
              <a:ext uri="{FF2B5EF4-FFF2-40B4-BE49-F238E27FC236}">
                <a16:creationId xmlns:a16="http://schemas.microsoft.com/office/drawing/2014/main" id="{0C1BE473-4698-DA4D-9283-3C16B3A18C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6229568">
            <a:extLst>
              <a:ext uri="{FF2B5EF4-FFF2-40B4-BE49-F238E27FC236}">
                <a16:creationId xmlns:a16="http://schemas.microsoft.com/office/drawing/2014/main" id="{A698DA56-FD43-1048-B89C-7738853E6F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6232640">
            <a:extLst>
              <a:ext uri="{FF2B5EF4-FFF2-40B4-BE49-F238E27FC236}">
                <a16:creationId xmlns:a16="http://schemas.microsoft.com/office/drawing/2014/main" id="{7F597EC3-1C74-5642-AAE1-94334A05E9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6236480">
            <a:extLst>
              <a:ext uri="{FF2B5EF4-FFF2-40B4-BE49-F238E27FC236}">
                <a16:creationId xmlns:a16="http://schemas.microsoft.com/office/drawing/2014/main" id="{4F06D4EF-01BA-3240-B0E5-05C07BF1BB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6229568">
            <a:extLst>
              <a:ext uri="{FF2B5EF4-FFF2-40B4-BE49-F238E27FC236}">
                <a16:creationId xmlns:a16="http://schemas.microsoft.com/office/drawing/2014/main" id="{A138FE51-43F3-FF4D-8EEE-F7A8BE91A4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6232640">
            <a:extLst>
              <a:ext uri="{FF2B5EF4-FFF2-40B4-BE49-F238E27FC236}">
                <a16:creationId xmlns:a16="http://schemas.microsoft.com/office/drawing/2014/main" id="{67ACAF23-BE72-1146-A37D-765CD89780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6097344">
            <a:extLst>
              <a:ext uri="{FF2B5EF4-FFF2-40B4-BE49-F238E27FC236}">
                <a16:creationId xmlns:a16="http://schemas.microsoft.com/office/drawing/2014/main" id="{8D844956-4A6C-244D-9FA6-4986F35D09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6100992">
            <a:extLst>
              <a:ext uri="{FF2B5EF4-FFF2-40B4-BE49-F238E27FC236}">
                <a16:creationId xmlns:a16="http://schemas.microsoft.com/office/drawing/2014/main" id="{5EB58E6F-C532-DD4C-8C4C-A445B24440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6096000">
            <a:extLst>
              <a:ext uri="{FF2B5EF4-FFF2-40B4-BE49-F238E27FC236}">
                <a16:creationId xmlns:a16="http://schemas.microsoft.com/office/drawing/2014/main" id="{017BF21D-5DF6-544C-92BB-D9CD980B76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6">
            <a:extLst>
              <a:ext uri="{FF2B5EF4-FFF2-40B4-BE49-F238E27FC236}">
                <a16:creationId xmlns:a16="http://schemas.microsoft.com/office/drawing/2014/main" id="{B87EC78C-17A9-094C-965E-150E0D5C964A}"/>
              </a:ext>
            </a:extLst>
          </p:cNvPr>
          <p:cNvSpPr>
            <a:spLocks noChangeAspect="1" noChangeArrowheads="1"/>
          </p:cNvSpPr>
          <p:nvPr/>
        </p:nvSpPr>
        <p:spPr bwMode="auto">
          <a:xfrm>
            <a:off x="2427239" y="5395574"/>
            <a:ext cx="7137400" cy="354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2ABB7455-4436-A440-9433-816D9A1D2AB9}"/>
              </a:ext>
            </a:extLst>
          </p:cNvPr>
          <p:cNvSpPr txBox="1"/>
          <p:nvPr/>
        </p:nvSpPr>
        <p:spPr>
          <a:xfrm>
            <a:off x="9343536" y="153953"/>
            <a:ext cx="1318161" cy="369332"/>
          </a:xfrm>
          <a:prstGeom prst="rect">
            <a:avLst/>
          </a:prstGeom>
          <a:noFill/>
        </p:spPr>
        <p:txBody>
          <a:bodyPr wrap="square" rtlCol="0">
            <a:spAutoFit/>
          </a:bodyPr>
          <a:lstStyle/>
          <a:p>
            <a:r>
              <a:rPr lang="en-US" dirty="0">
                <a:solidFill>
                  <a:schemeClr val="bg1"/>
                </a:solidFill>
              </a:rPr>
              <a:t>Contact us</a:t>
            </a:r>
          </a:p>
        </p:txBody>
      </p:sp>
      <p:sp>
        <p:nvSpPr>
          <p:cNvPr id="16" name="TextBox 15">
            <a:extLst>
              <a:ext uri="{FF2B5EF4-FFF2-40B4-BE49-F238E27FC236}">
                <a16:creationId xmlns:a16="http://schemas.microsoft.com/office/drawing/2014/main" id="{25130487-4C97-9A40-A22E-1E743CE095E5}"/>
              </a:ext>
            </a:extLst>
          </p:cNvPr>
          <p:cNvSpPr txBox="1"/>
          <p:nvPr/>
        </p:nvSpPr>
        <p:spPr>
          <a:xfrm>
            <a:off x="6890033" y="149452"/>
            <a:ext cx="1425039" cy="369332"/>
          </a:xfrm>
          <a:prstGeom prst="rect">
            <a:avLst/>
          </a:prstGeom>
          <a:noFill/>
        </p:spPr>
        <p:txBody>
          <a:bodyPr wrap="square" rtlCol="0">
            <a:spAutoFit/>
          </a:bodyPr>
          <a:lstStyle/>
          <a:p>
            <a:r>
              <a:rPr lang="en-US" dirty="0">
                <a:solidFill>
                  <a:schemeClr val="bg1"/>
                </a:solidFill>
              </a:rPr>
              <a:t>Services </a:t>
            </a:r>
            <a:endParaRPr lang="en-US" dirty="0"/>
          </a:p>
        </p:txBody>
      </p:sp>
      <p:sp>
        <p:nvSpPr>
          <p:cNvPr id="18" name="TextBox 17">
            <a:extLst>
              <a:ext uri="{FF2B5EF4-FFF2-40B4-BE49-F238E27FC236}">
                <a16:creationId xmlns:a16="http://schemas.microsoft.com/office/drawing/2014/main" id="{7765947D-59A1-8A46-A3C4-BC7A55A413BB}"/>
              </a:ext>
            </a:extLst>
          </p:cNvPr>
          <p:cNvSpPr txBox="1"/>
          <p:nvPr/>
        </p:nvSpPr>
        <p:spPr>
          <a:xfrm>
            <a:off x="8197914" y="153953"/>
            <a:ext cx="1742219" cy="369332"/>
          </a:xfrm>
          <a:prstGeom prst="rect">
            <a:avLst/>
          </a:prstGeom>
          <a:noFill/>
        </p:spPr>
        <p:txBody>
          <a:bodyPr wrap="square" rtlCol="0">
            <a:spAutoFit/>
          </a:bodyPr>
          <a:lstStyle/>
          <a:p>
            <a:r>
              <a:rPr lang="en-US" dirty="0">
                <a:solidFill>
                  <a:schemeClr val="bg1"/>
                </a:solidFill>
              </a:rPr>
              <a:t>About us</a:t>
            </a:r>
            <a:endParaRPr lang="en-US" dirty="0"/>
          </a:p>
        </p:txBody>
      </p:sp>
      <p:sp>
        <p:nvSpPr>
          <p:cNvPr id="10" name="Rectangle 9">
            <a:extLst>
              <a:ext uri="{FF2B5EF4-FFF2-40B4-BE49-F238E27FC236}">
                <a16:creationId xmlns:a16="http://schemas.microsoft.com/office/drawing/2014/main" id="{5A496CB9-8EF8-324E-8F8A-F86E634057B2}"/>
              </a:ext>
            </a:extLst>
          </p:cNvPr>
          <p:cNvSpPr/>
          <p:nvPr/>
        </p:nvSpPr>
        <p:spPr>
          <a:xfrm>
            <a:off x="134332" y="2694639"/>
            <a:ext cx="5307863" cy="2585323"/>
          </a:xfrm>
          <a:prstGeom prst="rect">
            <a:avLst/>
          </a:prstGeom>
        </p:spPr>
        <p:txBody>
          <a:bodyPr wrap="none">
            <a:spAutoFit/>
          </a:bodyPr>
          <a:lstStyle/>
          <a:p>
            <a:r>
              <a:rPr lang="en-US" dirty="0"/>
              <a:t>Services:</a:t>
            </a:r>
          </a:p>
          <a:p>
            <a:endParaRPr lang="en-US" dirty="0">
              <a:solidFill>
                <a:srgbClr val="FF0000"/>
              </a:solidFill>
            </a:endParaRPr>
          </a:p>
          <a:p>
            <a:pPr marL="285750" indent="-285750">
              <a:buFont typeface="Arial" panose="020B0604020202020204" pitchFamily="34" charset="0"/>
              <a:buChar char="•"/>
            </a:pPr>
            <a:r>
              <a:rPr lang="en-US" dirty="0"/>
              <a:t>Strategic direction and execution</a:t>
            </a:r>
          </a:p>
          <a:p>
            <a:pPr marL="285750" indent="-285750">
              <a:buFont typeface="Arial" panose="020B0604020202020204" pitchFamily="34" charset="0"/>
              <a:buChar char="•"/>
            </a:pPr>
            <a:r>
              <a:rPr lang="en-US" dirty="0"/>
              <a:t>Diversity, Equity and Inclusion</a:t>
            </a:r>
          </a:p>
          <a:p>
            <a:pPr marL="285750" indent="-285750">
              <a:buFont typeface="Arial" panose="020B0604020202020204" pitchFamily="34" charset="0"/>
              <a:buChar char="•"/>
            </a:pPr>
            <a:r>
              <a:rPr lang="en-US" dirty="0"/>
              <a:t>Talent Development</a:t>
            </a:r>
          </a:p>
          <a:p>
            <a:pPr marL="285750" indent="-285750">
              <a:buFont typeface="Arial" panose="020B0604020202020204" pitchFamily="34" charset="0"/>
              <a:buChar char="•"/>
            </a:pPr>
            <a:r>
              <a:rPr lang="en-US" dirty="0"/>
              <a:t>Customer Centricity</a:t>
            </a:r>
          </a:p>
          <a:p>
            <a:pPr marL="285750" indent="-285750">
              <a:buFont typeface="Arial" panose="020B0604020202020204" pitchFamily="34" charset="0"/>
              <a:buChar char="•"/>
            </a:pPr>
            <a:r>
              <a:rPr lang="en-US" dirty="0"/>
              <a:t>Start-up Businesses &amp; strategic planning/execution  </a:t>
            </a:r>
          </a:p>
          <a:p>
            <a:endParaRPr lang="en-US" dirty="0"/>
          </a:p>
          <a:p>
            <a:endParaRPr lang="en-US" dirty="0"/>
          </a:p>
        </p:txBody>
      </p:sp>
      <p:pic>
        <p:nvPicPr>
          <p:cNvPr id="25" name="Picture 24">
            <a:extLst>
              <a:ext uri="{FF2B5EF4-FFF2-40B4-BE49-F238E27FC236}">
                <a16:creationId xmlns:a16="http://schemas.microsoft.com/office/drawing/2014/main" id="{E941F068-A688-5643-87AC-24CCEDF18F0F}"/>
              </a:ext>
            </a:extLst>
          </p:cNvPr>
          <p:cNvPicPr>
            <a:picLocks noChangeAspect="1"/>
          </p:cNvPicPr>
          <p:nvPr/>
        </p:nvPicPr>
        <p:blipFill>
          <a:blip r:embed="rId10"/>
          <a:stretch>
            <a:fillRect/>
          </a:stretch>
        </p:blipFill>
        <p:spPr>
          <a:xfrm>
            <a:off x="5311623" y="2173814"/>
            <a:ext cx="6746045" cy="3886200"/>
          </a:xfrm>
          <a:prstGeom prst="rect">
            <a:avLst/>
          </a:prstGeom>
        </p:spPr>
      </p:pic>
    </p:spTree>
    <p:extLst>
      <p:ext uri="{BB962C8B-B14F-4D97-AF65-F5344CB8AC3E}">
        <p14:creationId xmlns:p14="http://schemas.microsoft.com/office/powerpoint/2010/main" val="1731430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76BA1C-16CC-4A40-BC5B-216A26FBB3F4}"/>
              </a:ext>
            </a:extLst>
          </p:cNvPr>
          <p:cNvSpPr/>
          <p:nvPr/>
        </p:nvSpPr>
        <p:spPr>
          <a:xfrm>
            <a:off x="-14698" y="-9509"/>
            <a:ext cx="12192000" cy="1655121"/>
          </a:xfrm>
          <a:prstGeom prst="rect">
            <a:avLst/>
          </a:prstGeom>
          <a:solidFill>
            <a:srgbClr val="14175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endParaRPr lang="en-US" dirty="0">
              <a:effectLst/>
            </a:endParaRPr>
          </a:p>
        </p:txBody>
      </p:sp>
      <p:pic>
        <p:nvPicPr>
          <p:cNvPr id="1040" name="Picture 16" descr="India warns Twitter, says misrepresentation of map unacceptable - The  Shillong Times">
            <a:extLst>
              <a:ext uri="{FF2B5EF4-FFF2-40B4-BE49-F238E27FC236}">
                <a16:creationId xmlns:a16="http://schemas.microsoft.com/office/drawing/2014/main" id="{B7EB494A-3DCF-7A42-BABC-CFEF68DAA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4639" y="748270"/>
            <a:ext cx="875956" cy="8759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acebook - Log In or Sign Up">
            <a:extLst>
              <a:ext uri="{FF2B5EF4-FFF2-40B4-BE49-F238E27FC236}">
                <a16:creationId xmlns:a16="http://schemas.microsoft.com/office/drawing/2014/main" id="{D0FF55E4-F703-8B4C-A825-06B0452CD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5436" y="892930"/>
            <a:ext cx="586636" cy="58663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nstagram | Know Your Meme">
            <a:extLst>
              <a:ext uri="{FF2B5EF4-FFF2-40B4-BE49-F238E27FC236}">
                <a16:creationId xmlns:a16="http://schemas.microsoft.com/office/drawing/2014/main" id="{FB311C70-04E3-9C45-BB7A-B036461F05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68" r="20244"/>
          <a:stretch/>
        </p:blipFill>
        <p:spPr bwMode="auto">
          <a:xfrm>
            <a:off x="9069024" y="956567"/>
            <a:ext cx="495615" cy="4593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CC0F0C-B5BA-1342-9053-3C915C7E56BA}"/>
              </a:ext>
            </a:extLst>
          </p:cNvPr>
          <p:cNvPicPr>
            <a:picLocks noChangeAspect="1"/>
          </p:cNvPicPr>
          <p:nvPr/>
        </p:nvPicPr>
        <p:blipFill rotWithShape="1">
          <a:blip r:embed="rId6"/>
          <a:srcRect l="25784" t="37157" r="28811" b="34043"/>
          <a:stretch/>
        </p:blipFill>
        <p:spPr>
          <a:xfrm>
            <a:off x="493086" y="158399"/>
            <a:ext cx="2162432" cy="1371601"/>
          </a:xfrm>
          <a:prstGeom prst="rect">
            <a:avLst/>
          </a:prstGeom>
          <a:solidFill>
            <a:srgbClr val="141754"/>
          </a:solidFill>
        </p:spPr>
      </p:pic>
      <p:pic>
        <p:nvPicPr>
          <p:cNvPr id="1025" name="Picture 1" descr="page1image6236480">
            <a:extLst>
              <a:ext uri="{FF2B5EF4-FFF2-40B4-BE49-F238E27FC236}">
                <a16:creationId xmlns:a16="http://schemas.microsoft.com/office/drawing/2014/main" id="{0C1BE473-4698-DA4D-9283-3C16B3A18C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6229568">
            <a:extLst>
              <a:ext uri="{FF2B5EF4-FFF2-40B4-BE49-F238E27FC236}">
                <a16:creationId xmlns:a16="http://schemas.microsoft.com/office/drawing/2014/main" id="{A698DA56-FD43-1048-B89C-7738853E6F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6232640">
            <a:extLst>
              <a:ext uri="{FF2B5EF4-FFF2-40B4-BE49-F238E27FC236}">
                <a16:creationId xmlns:a16="http://schemas.microsoft.com/office/drawing/2014/main" id="{7F597EC3-1C74-5642-AAE1-94334A05E9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6236480">
            <a:extLst>
              <a:ext uri="{FF2B5EF4-FFF2-40B4-BE49-F238E27FC236}">
                <a16:creationId xmlns:a16="http://schemas.microsoft.com/office/drawing/2014/main" id="{4F06D4EF-01BA-3240-B0E5-05C07BF1BB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6229568">
            <a:extLst>
              <a:ext uri="{FF2B5EF4-FFF2-40B4-BE49-F238E27FC236}">
                <a16:creationId xmlns:a16="http://schemas.microsoft.com/office/drawing/2014/main" id="{A138FE51-43F3-FF4D-8EEE-F7A8BE91A4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6232640">
            <a:extLst>
              <a:ext uri="{FF2B5EF4-FFF2-40B4-BE49-F238E27FC236}">
                <a16:creationId xmlns:a16="http://schemas.microsoft.com/office/drawing/2014/main" id="{67ACAF23-BE72-1146-A37D-765CD89780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6097344">
            <a:extLst>
              <a:ext uri="{FF2B5EF4-FFF2-40B4-BE49-F238E27FC236}">
                <a16:creationId xmlns:a16="http://schemas.microsoft.com/office/drawing/2014/main" id="{8D844956-4A6C-244D-9FA6-4986F35D09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362200" cy="24257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6100992">
            <a:extLst>
              <a:ext uri="{FF2B5EF4-FFF2-40B4-BE49-F238E27FC236}">
                <a16:creationId xmlns:a16="http://schemas.microsoft.com/office/drawing/2014/main" id="{5EB58E6F-C532-DD4C-8C4C-A445B24440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6096000">
            <a:extLst>
              <a:ext uri="{FF2B5EF4-FFF2-40B4-BE49-F238E27FC236}">
                <a16:creationId xmlns:a16="http://schemas.microsoft.com/office/drawing/2014/main" id="{017BF21D-5DF6-544C-92BB-D9CD980B76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 cy="3048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6">
            <a:extLst>
              <a:ext uri="{FF2B5EF4-FFF2-40B4-BE49-F238E27FC236}">
                <a16:creationId xmlns:a16="http://schemas.microsoft.com/office/drawing/2014/main" id="{B87EC78C-17A9-094C-965E-150E0D5C964A}"/>
              </a:ext>
            </a:extLst>
          </p:cNvPr>
          <p:cNvSpPr>
            <a:spLocks noChangeAspect="1" noChangeArrowheads="1"/>
          </p:cNvSpPr>
          <p:nvPr/>
        </p:nvSpPr>
        <p:spPr bwMode="auto">
          <a:xfrm>
            <a:off x="2427239" y="5395574"/>
            <a:ext cx="7137400" cy="354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2ABB7455-4436-A440-9433-816D9A1D2AB9}"/>
              </a:ext>
            </a:extLst>
          </p:cNvPr>
          <p:cNvSpPr txBox="1"/>
          <p:nvPr/>
        </p:nvSpPr>
        <p:spPr>
          <a:xfrm>
            <a:off x="9343536" y="153953"/>
            <a:ext cx="1318161" cy="369332"/>
          </a:xfrm>
          <a:prstGeom prst="rect">
            <a:avLst/>
          </a:prstGeom>
          <a:noFill/>
        </p:spPr>
        <p:txBody>
          <a:bodyPr wrap="square" rtlCol="0">
            <a:spAutoFit/>
          </a:bodyPr>
          <a:lstStyle/>
          <a:p>
            <a:r>
              <a:rPr lang="en-US" dirty="0">
                <a:solidFill>
                  <a:schemeClr val="bg1"/>
                </a:solidFill>
              </a:rPr>
              <a:t>Contact us</a:t>
            </a:r>
          </a:p>
        </p:txBody>
      </p:sp>
      <p:sp>
        <p:nvSpPr>
          <p:cNvPr id="16" name="TextBox 15">
            <a:extLst>
              <a:ext uri="{FF2B5EF4-FFF2-40B4-BE49-F238E27FC236}">
                <a16:creationId xmlns:a16="http://schemas.microsoft.com/office/drawing/2014/main" id="{25130487-4C97-9A40-A22E-1E743CE095E5}"/>
              </a:ext>
            </a:extLst>
          </p:cNvPr>
          <p:cNvSpPr txBox="1"/>
          <p:nvPr/>
        </p:nvSpPr>
        <p:spPr>
          <a:xfrm>
            <a:off x="6890033" y="149452"/>
            <a:ext cx="1425039" cy="369332"/>
          </a:xfrm>
          <a:prstGeom prst="rect">
            <a:avLst/>
          </a:prstGeom>
          <a:noFill/>
        </p:spPr>
        <p:txBody>
          <a:bodyPr wrap="square" rtlCol="0">
            <a:spAutoFit/>
          </a:bodyPr>
          <a:lstStyle/>
          <a:p>
            <a:r>
              <a:rPr lang="en-US" dirty="0">
                <a:solidFill>
                  <a:schemeClr val="bg1"/>
                </a:solidFill>
              </a:rPr>
              <a:t>Services </a:t>
            </a:r>
            <a:endParaRPr lang="en-US" dirty="0"/>
          </a:p>
        </p:txBody>
      </p:sp>
      <p:sp>
        <p:nvSpPr>
          <p:cNvPr id="18" name="TextBox 17">
            <a:extLst>
              <a:ext uri="{FF2B5EF4-FFF2-40B4-BE49-F238E27FC236}">
                <a16:creationId xmlns:a16="http://schemas.microsoft.com/office/drawing/2014/main" id="{7765947D-59A1-8A46-A3C4-BC7A55A413BB}"/>
              </a:ext>
            </a:extLst>
          </p:cNvPr>
          <p:cNvSpPr txBox="1"/>
          <p:nvPr/>
        </p:nvSpPr>
        <p:spPr>
          <a:xfrm>
            <a:off x="8197914" y="153953"/>
            <a:ext cx="1742219" cy="369332"/>
          </a:xfrm>
          <a:prstGeom prst="rect">
            <a:avLst/>
          </a:prstGeom>
          <a:noFill/>
        </p:spPr>
        <p:txBody>
          <a:bodyPr wrap="square" rtlCol="0">
            <a:spAutoFit/>
          </a:bodyPr>
          <a:lstStyle/>
          <a:p>
            <a:r>
              <a:rPr lang="en-US" dirty="0">
                <a:solidFill>
                  <a:schemeClr val="bg1"/>
                </a:solidFill>
              </a:rPr>
              <a:t>About us</a:t>
            </a:r>
            <a:endParaRPr lang="en-US" dirty="0"/>
          </a:p>
        </p:txBody>
      </p:sp>
      <p:sp>
        <p:nvSpPr>
          <p:cNvPr id="10" name="Rectangle 9">
            <a:extLst>
              <a:ext uri="{FF2B5EF4-FFF2-40B4-BE49-F238E27FC236}">
                <a16:creationId xmlns:a16="http://schemas.microsoft.com/office/drawing/2014/main" id="{5A496CB9-8EF8-324E-8F8A-F86E634057B2}"/>
              </a:ext>
            </a:extLst>
          </p:cNvPr>
          <p:cNvSpPr/>
          <p:nvPr/>
        </p:nvSpPr>
        <p:spPr>
          <a:xfrm>
            <a:off x="189060" y="2032000"/>
            <a:ext cx="4996740" cy="4431983"/>
          </a:xfrm>
          <a:prstGeom prst="rect">
            <a:avLst/>
          </a:prstGeom>
        </p:spPr>
        <p:txBody>
          <a:bodyPr wrap="square">
            <a:spAutoFit/>
          </a:bodyPr>
          <a:lstStyle/>
          <a:p>
            <a:r>
              <a:rPr lang="en-US" sz="2800" dirty="0">
                <a:latin typeface="Times" pitchFamily="2" charset="0"/>
              </a:rPr>
              <a:t>Strategic direction and execution:</a:t>
            </a:r>
          </a:p>
          <a:p>
            <a:endParaRPr lang="en-US" dirty="0"/>
          </a:p>
          <a:p>
            <a:r>
              <a:rPr lang="en-US" dirty="0">
                <a:latin typeface="Times" pitchFamily="2" charset="0"/>
              </a:rPr>
              <a:t>Every step of the way, </a:t>
            </a:r>
            <a:r>
              <a:rPr lang="en-US" b="1" dirty="0">
                <a:latin typeface="Times" pitchFamily="2" charset="0"/>
              </a:rPr>
              <a:t>Synergy</a:t>
            </a:r>
            <a:r>
              <a:rPr lang="en-US" b="1" dirty="0">
                <a:solidFill>
                  <a:srgbClr val="0070C0"/>
                </a:solidFill>
                <a:latin typeface="Times" pitchFamily="2" charset="0"/>
              </a:rPr>
              <a:t>5</a:t>
            </a:r>
            <a:r>
              <a:rPr lang="en-US" dirty="0">
                <a:latin typeface="Times" pitchFamily="2" charset="0"/>
              </a:rPr>
              <a:t> works closely with you to build business strategies that reflect your corporate values, while flexing where necessary to promote your enterprise goals.</a:t>
            </a:r>
          </a:p>
          <a:p>
            <a:endParaRPr lang="en-US" dirty="0"/>
          </a:p>
          <a:p>
            <a:pPr fontAlgn="base"/>
            <a:r>
              <a:rPr lang="en-US" b="1" dirty="0">
                <a:solidFill>
                  <a:srgbClr val="FF0000"/>
                </a:solidFill>
                <a:latin typeface="Times" pitchFamily="2" charset="0"/>
              </a:rPr>
              <a:t>Our focus areas</a:t>
            </a:r>
          </a:p>
          <a:p>
            <a:pPr marL="285750" indent="-285750" fontAlgn="base">
              <a:buFont typeface="Arial" panose="020B0604020202020204" pitchFamily="34" charset="0"/>
              <a:buChar char="•"/>
            </a:pPr>
            <a:r>
              <a:rPr lang="en-US" dirty="0">
                <a:latin typeface="Times" pitchFamily="2" charset="0"/>
              </a:rPr>
              <a:t>Organizational Design</a:t>
            </a:r>
          </a:p>
          <a:p>
            <a:pPr marL="285750" indent="-285750" fontAlgn="base">
              <a:buFont typeface="Arial" panose="020B0604020202020204" pitchFamily="34" charset="0"/>
              <a:buChar char="•"/>
            </a:pPr>
            <a:r>
              <a:rPr lang="en-US" dirty="0">
                <a:latin typeface="Times" pitchFamily="2" charset="0"/>
              </a:rPr>
              <a:t>Operating Model</a:t>
            </a:r>
          </a:p>
          <a:p>
            <a:pPr marL="285750" indent="-285750" fontAlgn="base">
              <a:buFont typeface="Arial" panose="020B0604020202020204" pitchFamily="34" charset="0"/>
              <a:buChar char="•"/>
            </a:pPr>
            <a:r>
              <a:rPr lang="en-US" dirty="0">
                <a:latin typeface="Times" pitchFamily="2" charset="0"/>
              </a:rPr>
              <a:t>Capacity Analysis (workload)</a:t>
            </a:r>
          </a:p>
          <a:p>
            <a:pPr marL="285750" indent="-285750" fontAlgn="base">
              <a:buFont typeface="Arial" panose="020B0604020202020204" pitchFamily="34" charset="0"/>
              <a:buChar char="•"/>
            </a:pPr>
            <a:r>
              <a:rPr lang="en-US" dirty="0">
                <a:latin typeface="Times" pitchFamily="2" charset="0"/>
              </a:rPr>
              <a:t>Process redesign</a:t>
            </a:r>
          </a:p>
          <a:p>
            <a:pPr marL="285750" indent="-285750" fontAlgn="base">
              <a:buFont typeface="Arial" panose="020B0604020202020204" pitchFamily="34" charset="0"/>
              <a:buChar char="•"/>
            </a:pPr>
            <a:r>
              <a:rPr lang="en-US" dirty="0">
                <a:latin typeface="Times" pitchFamily="2" charset="0"/>
              </a:rPr>
              <a:t>Organizational change management</a:t>
            </a:r>
          </a:p>
          <a:p>
            <a:endParaRPr lang="en-US" sz="2800" dirty="0"/>
          </a:p>
        </p:txBody>
      </p:sp>
      <p:pic>
        <p:nvPicPr>
          <p:cNvPr id="12" name="Picture 11" descr="Text&#10;&#10;Description automatically generated">
            <a:extLst>
              <a:ext uri="{FF2B5EF4-FFF2-40B4-BE49-F238E27FC236}">
                <a16:creationId xmlns:a16="http://schemas.microsoft.com/office/drawing/2014/main" id="{57B1049D-5136-5F4F-A626-FE15AA70E900}"/>
              </a:ext>
            </a:extLst>
          </p:cNvPr>
          <p:cNvPicPr>
            <a:picLocks noChangeAspect="1"/>
          </p:cNvPicPr>
          <p:nvPr/>
        </p:nvPicPr>
        <p:blipFill>
          <a:blip r:embed="rId10"/>
          <a:stretch>
            <a:fillRect/>
          </a:stretch>
        </p:blipFill>
        <p:spPr>
          <a:xfrm>
            <a:off x="5332547" y="1912848"/>
            <a:ext cx="6470271" cy="4309949"/>
          </a:xfrm>
          <a:prstGeom prst="rect">
            <a:avLst/>
          </a:prstGeom>
        </p:spPr>
      </p:pic>
    </p:spTree>
    <p:extLst>
      <p:ext uri="{BB962C8B-B14F-4D97-AF65-F5344CB8AC3E}">
        <p14:creationId xmlns:p14="http://schemas.microsoft.com/office/powerpoint/2010/main" val="749848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10595</TotalTime>
  <Words>904</Words>
  <Application>Microsoft Macintosh PowerPoint</Application>
  <PresentationFormat>Widescreen</PresentationFormat>
  <Paragraphs>167</Paragraphs>
  <Slides>13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Times</vt:lpstr>
      <vt:lpstr>Times New Roman</vt:lpstr>
      <vt:lpstr>Office Theme</vt:lpstr>
      <vt:lpstr>PowerPoint Presentation</vt:lpstr>
      <vt:lpstr>Win &amp; Win Big</vt:lpstr>
      <vt:lpstr>PowerPoint Presentation</vt:lpstr>
      <vt:lpstr>PowerPoint Presentation</vt:lpstr>
      <vt:lpstr>PowerPoint Presentation</vt:lpstr>
      <vt:lpstr>Ready to get started?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pollard</dc:creator>
  <cp:lastModifiedBy>brandon pollard</cp:lastModifiedBy>
  <cp:revision>50</cp:revision>
  <dcterms:created xsi:type="dcterms:W3CDTF">2020-12-09T21:02:28Z</dcterms:created>
  <dcterms:modified xsi:type="dcterms:W3CDTF">2020-12-30T00:48:26Z</dcterms:modified>
</cp:coreProperties>
</file>